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76" r:id="rId4"/>
  </p:sldMasterIdLst>
  <p:notesMasterIdLst>
    <p:notesMasterId r:id="rId44"/>
  </p:notesMasterIdLst>
  <p:handoutMasterIdLst>
    <p:handoutMasterId r:id="rId45"/>
  </p:handoutMasterIdLst>
  <p:sldIdLst>
    <p:sldId id="256" r:id="rId5"/>
    <p:sldId id="257" r:id="rId6"/>
    <p:sldId id="266" r:id="rId7"/>
    <p:sldId id="267" r:id="rId8"/>
    <p:sldId id="258" r:id="rId9"/>
    <p:sldId id="259" r:id="rId10"/>
    <p:sldId id="281" r:id="rId11"/>
    <p:sldId id="261" r:id="rId12"/>
    <p:sldId id="270" r:id="rId13"/>
    <p:sldId id="272" r:id="rId14"/>
    <p:sldId id="264" r:id="rId15"/>
    <p:sldId id="283" r:id="rId16"/>
    <p:sldId id="265" r:id="rId17"/>
    <p:sldId id="304" r:id="rId18"/>
    <p:sldId id="303" r:id="rId19"/>
    <p:sldId id="282" r:id="rId20"/>
    <p:sldId id="276" r:id="rId21"/>
    <p:sldId id="269" r:id="rId22"/>
    <p:sldId id="262" r:id="rId23"/>
    <p:sldId id="277" r:id="rId24"/>
    <p:sldId id="291" r:id="rId25"/>
    <p:sldId id="290" r:id="rId26"/>
    <p:sldId id="300" r:id="rId27"/>
    <p:sldId id="289" r:id="rId28"/>
    <p:sldId id="288" r:id="rId29"/>
    <p:sldId id="280" r:id="rId30"/>
    <p:sldId id="293" r:id="rId31"/>
    <p:sldId id="278" r:id="rId32"/>
    <p:sldId id="302" r:id="rId33"/>
    <p:sldId id="292" r:id="rId34"/>
    <p:sldId id="284" r:id="rId35"/>
    <p:sldId id="285" r:id="rId36"/>
    <p:sldId id="301" r:id="rId37"/>
    <p:sldId id="295" r:id="rId38"/>
    <p:sldId id="297" r:id="rId39"/>
    <p:sldId id="298" r:id="rId40"/>
    <p:sldId id="299" r:id="rId41"/>
    <p:sldId id="260" r:id="rId42"/>
    <p:sldId id="305" r:id="rId43"/>
  </p:sldIdLst>
  <p:sldSz cx="12192000" cy="6858000"/>
  <p:notesSz cx="6858000" cy="9144000"/>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A06A5"/>
    <a:srgbClr val="33CCCC"/>
    <a:srgbClr val="0D58B3"/>
    <a:srgbClr val="75B808"/>
    <a:srgbClr val="06BA9C"/>
    <a:srgbClr val="FCBA6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43" d="100"/>
          <a:sy n="143" d="100"/>
        </p:scale>
        <p:origin x="299" y="109"/>
      </p:cViewPr>
      <p:guideLst/>
    </p:cSldViewPr>
  </p:slideViewPr>
  <p:notesTextViewPr>
    <p:cViewPr>
      <p:scale>
        <a:sx n="1" d="1"/>
        <a:sy n="1" d="1"/>
      </p:scale>
      <p:origin x="0" y="0"/>
    </p:cViewPr>
  </p:notesTextViewPr>
  <p:notesViewPr>
    <p:cSldViewPr snapToGrid="0">
      <p:cViewPr varScale="1">
        <p:scale>
          <a:sx n="87" d="100"/>
          <a:sy n="87" d="100"/>
        </p:scale>
        <p:origin x="302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8DED02-5405-470E-BE7D-C2A81E5681A3}"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de-DE"/>
        </a:p>
      </dgm:t>
    </dgm:pt>
    <dgm:pt modelId="{C598BA2E-5768-4FBA-A1CC-D5ECFAB9A44B}">
      <dgm:prSet phldrT="[Text]"/>
      <dgm:spPr/>
      <dgm:t>
        <a:bodyPr/>
        <a:lstStyle/>
        <a:p>
          <a:r>
            <a:rPr lang="de-DE" dirty="0"/>
            <a:t>Erweitertes Führungszeugnis</a:t>
          </a:r>
        </a:p>
      </dgm:t>
    </dgm:pt>
    <dgm:pt modelId="{67A10403-8B40-4120-AB9E-5B3A1D7A0A60}" type="parTrans" cxnId="{07B1A1F8-E768-42ED-8C3D-425F595D2515}">
      <dgm:prSet/>
      <dgm:spPr/>
      <dgm:t>
        <a:bodyPr/>
        <a:lstStyle/>
        <a:p>
          <a:endParaRPr lang="de-DE"/>
        </a:p>
      </dgm:t>
    </dgm:pt>
    <dgm:pt modelId="{D3ED98B5-9360-4232-AB20-7E94D79C35CB}" type="sibTrans" cxnId="{07B1A1F8-E768-42ED-8C3D-425F595D2515}">
      <dgm:prSet/>
      <dgm:spPr/>
      <dgm:t>
        <a:bodyPr/>
        <a:lstStyle/>
        <a:p>
          <a:endParaRPr lang="de-DE"/>
        </a:p>
      </dgm:t>
    </dgm:pt>
    <dgm:pt modelId="{205A8998-9AA4-44D8-A6BB-4EC7F322F095}">
      <dgm:prSet phldrT="[Text]"/>
      <dgm:spPr/>
      <dgm:t>
        <a:bodyPr/>
        <a:lstStyle/>
        <a:p>
          <a:pPr algn="ctr"/>
          <a:r>
            <a:rPr lang="de-DE" dirty="0"/>
            <a:t>Fortbildungen der Mitarbeiterinnen</a:t>
          </a:r>
        </a:p>
      </dgm:t>
    </dgm:pt>
    <dgm:pt modelId="{9E3A1FF9-79A8-45CC-8478-5AC9B9C2F78F}" type="parTrans" cxnId="{BF74AB05-3F43-458D-8F4C-883BAD2EAAC1}">
      <dgm:prSet/>
      <dgm:spPr/>
      <dgm:t>
        <a:bodyPr/>
        <a:lstStyle/>
        <a:p>
          <a:endParaRPr lang="de-DE"/>
        </a:p>
      </dgm:t>
    </dgm:pt>
    <dgm:pt modelId="{A3547CA8-50ED-47EF-A451-5D6D2650BB43}" type="sibTrans" cxnId="{BF74AB05-3F43-458D-8F4C-883BAD2EAAC1}">
      <dgm:prSet/>
      <dgm:spPr/>
      <dgm:t>
        <a:bodyPr/>
        <a:lstStyle/>
        <a:p>
          <a:endParaRPr lang="de-DE"/>
        </a:p>
      </dgm:t>
    </dgm:pt>
    <dgm:pt modelId="{15A75440-9A77-4C6F-BFD7-EF242DB77D3E}">
      <dgm:prSet phldrT="[Text]"/>
      <dgm:spPr/>
      <dgm:t>
        <a:bodyPr/>
        <a:lstStyle/>
        <a:p>
          <a:r>
            <a:rPr lang="de-DE" dirty="0"/>
            <a:t>Erkennen und reagieren bei Verdacht</a:t>
          </a:r>
        </a:p>
      </dgm:t>
    </dgm:pt>
    <dgm:pt modelId="{AF2769DE-3A48-4C97-893F-62B47FB4C9BC}" type="parTrans" cxnId="{E79E360C-B2B8-4C6B-8C54-7D01CF2B9183}">
      <dgm:prSet/>
      <dgm:spPr/>
      <dgm:t>
        <a:bodyPr/>
        <a:lstStyle/>
        <a:p>
          <a:endParaRPr lang="de-DE"/>
        </a:p>
      </dgm:t>
    </dgm:pt>
    <dgm:pt modelId="{3E2735BB-DF96-40EB-AA52-63D27B7A6994}" type="sibTrans" cxnId="{E79E360C-B2B8-4C6B-8C54-7D01CF2B9183}">
      <dgm:prSet/>
      <dgm:spPr/>
      <dgm:t>
        <a:bodyPr/>
        <a:lstStyle/>
        <a:p>
          <a:endParaRPr lang="de-DE"/>
        </a:p>
      </dgm:t>
    </dgm:pt>
    <dgm:pt modelId="{10CDB587-8518-4C8F-9251-FD53619AAD7F}">
      <dgm:prSet/>
      <dgm:spPr/>
      <dgm:t>
        <a:bodyPr/>
        <a:lstStyle/>
        <a:p>
          <a:r>
            <a:rPr lang="de-DE" dirty="0"/>
            <a:t>Kollegialer Austausch und Vernetzung</a:t>
          </a:r>
        </a:p>
      </dgm:t>
    </dgm:pt>
    <dgm:pt modelId="{7C828F72-9C92-4391-97E6-E969D4E282F3}" type="parTrans" cxnId="{0474E7CB-1937-4442-B9A3-59971E0E1EB7}">
      <dgm:prSet/>
      <dgm:spPr/>
      <dgm:t>
        <a:bodyPr/>
        <a:lstStyle/>
        <a:p>
          <a:endParaRPr lang="de-DE"/>
        </a:p>
      </dgm:t>
    </dgm:pt>
    <dgm:pt modelId="{1FCC9503-08B3-4A2A-9112-160AEA5FF15C}" type="sibTrans" cxnId="{0474E7CB-1937-4442-B9A3-59971E0E1EB7}">
      <dgm:prSet/>
      <dgm:spPr/>
      <dgm:t>
        <a:bodyPr/>
        <a:lstStyle/>
        <a:p>
          <a:endParaRPr lang="de-DE"/>
        </a:p>
      </dgm:t>
    </dgm:pt>
    <dgm:pt modelId="{3ADFAA95-861F-4D57-B6E2-89D59A5E94C5}">
      <dgm:prSet/>
      <dgm:spPr/>
      <dgm:t>
        <a:bodyPr/>
        <a:lstStyle/>
        <a:p>
          <a:r>
            <a:rPr lang="de-DE" dirty="0"/>
            <a:t>Bildungsangebote für die </a:t>
          </a:r>
          <a:r>
            <a:rPr lang="de-DE" dirty="0" err="1"/>
            <a:t>KInder</a:t>
          </a:r>
          <a:endParaRPr lang="de-DE" dirty="0"/>
        </a:p>
      </dgm:t>
    </dgm:pt>
    <dgm:pt modelId="{FD176937-3A9B-48AE-A00E-23A3A817BF13}" type="parTrans" cxnId="{797FDDEC-3573-4CB6-814E-AB7C16E3957A}">
      <dgm:prSet/>
      <dgm:spPr/>
      <dgm:t>
        <a:bodyPr/>
        <a:lstStyle/>
        <a:p>
          <a:endParaRPr lang="de-DE"/>
        </a:p>
      </dgm:t>
    </dgm:pt>
    <dgm:pt modelId="{345608F4-82D6-4BFB-BD7F-A5FDF5D538BD}" type="sibTrans" cxnId="{797FDDEC-3573-4CB6-814E-AB7C16E3957A}">
      <dgm:prSet/>
      <dgm:spPr/>
      <dgm:t>
        <a:bodyPr/>
        <a:lstStyle/>
        <a:p>
          <a:endParaRPr lang="de-DE"/>
        </a:p>
      </dgm:t>
    </dgm:pt>
    <dgm:pt modelId="{DE9A3D2C-A712-42D6-9DA5-F4617FA966C2}" type="pres">
      <dgm:prSet presAssocID="{008DED02-5405-470E-BE7D-C2A81E5681A3}" presName="compositeShape" presStyleCnt="0">
        <dgm:presLayoutVars>
          <dgm:chMax val="7"/>
          <dgm:dir/>
          <dgm:resizeHandles val="exact"/>
        </dgm:presLayoutVars>
      </dgm:prSet>
      <dgm:spPr/>
    </dgm:pt>
    <dgm:pt modelId="{1B5CBBD1-48E5-4DFA-9CC9-638373D06327}" type="pres">
      <dgm:prSet presAssocID="{008DED02-5405-470E-BE7D-C2A81E5681A3}" presName="wedge1" presStyleLbl="node1" presStyleIdx="0" presStyleCnt="5"/>
      <dgm:spPr/>
    </dgm:pt>
    <dgm:pt modelId="{2336F8B8-F6B1-4A3D-82CE-96F08F0FB886}" type="pres">
      <dgm:prSet presAssocID="{008DED02-5405-470E-BE7D-C2A81E5681A3}" presName="dummy1a" presStyleCnt="0"/>
      <dgm:spPr/>
    </dgm:pt>
    <dgm:pt modelId="{52EC411B-47D0-408B-BB2E-5F2A74D7615E}" type="pres">
      <dgm:prSet presAssocID="{008DED02-5405-470E-BE7D-C2A81E5681A3}" presName="dummy1b" presStyleCnt="0"/>
      <dgm:spPr/>
    </dgm:pt>
    <dgm:pt modelId="{02A87C8E-3FE8-42AE-87D7-406E8A715052}" type="pres">
      <dgm:prSet presAssocID="{008DED02-5405-470E-BE7D-C2A81E5681A3}" presName="wedge1Tx" presStyleLbl="node1" presStyleIdx="0" presStyleCnt="5">
        <dgm:presLayoutVars>
          <dgm:chMax val="0"/>
          <dgm:chPref val="0"/>
          <dgm:bulletEnabled val="1"/>
        </dgm:presLayoutVars>
      </dgm:prSet>
      <dgm:spPr/>
    </dgm:pt>
    <dgm:pt modelId="{B954D765-6A23-43F2-918F-D7B334B31E9D}" type="pres">
      <dgm:prSet presAssocID="{008DED02-5405-470E-BE7D-C2A81E5681A3}" presName="wedge2" presStyleLbl="node1" presStyleIdx="1" presStyleCnt="5" custScaleX="94850" custScaleY="94403"/>
      <dgm:spPr/>
    </dgm:pt>
    <dgm:pt modelId="{945F50C8-3789-490A-9A09-285D15F2ABB5}" type="pres">
      <dgm:prSet presAssocID="{008DED02-5405-470E-BE7D-C2A81E5681A3}" presName="dummy2a" presStyleCnt="0"/>
      <dgm:spPr/>
    </dgm:pt>
    <dgm:pt modelId="{A9731D28-AA5F-4810-8130-0B94EA3F0FC8}" type="pres">
      <dgm:prSet presAssocID="{008DED02-5405-470E-BE7D-C2A81E5681A3}" presName="dummy2b" presStyleCnt="0"/>
      <dgm:spPr/>
    </dgm:pt>
    <dgm:pt modelId="{5C7E0D2F-C32C-44A2-B79C-5C1CA226E362}" type="pres">
      <dgm:prSet presAssocID="{008DED02-5405-470E-BE7D-C2A81E5681A3}" presName="wedge2Tx" presStyleLbl="node1" presStyleIdx="1" presStyleCnt="5">
        <dgm:presLayoutVars>
          <dgm:chMax val="0"/>
          <dgm:chPref val="0"/>
          <dgm:bulletEnabled val="1"/>
        </dgm:presLayoutVars>
      </dgm:prSet>
      <dgm:spPr/>
    </dgm:pt>
    <dgm:pt modelId="{7FA9091C-E007-44FD-9064-7F5F10EA1057}" type="pres">
      <dgm:prSet presAssocID="{008DED02-5405-470E-BE7D-C2A81E5681A3}" presName="wedge3" presStyleLbl="node1" presStyleIdx="2" presStyleCnt="5"/>
      <dgm:spPr/>
    </dgm:pt>
    <dgm:pt modelId="{908FEF21-A57A-4105-9511-34F8D825547B}" type="pres">
      <dgm:prSet presAssocID="{008DED02-5405-470E-BE7D-C2A81E5681A3}" presName="dummy3a" presStyleCnt="0"/>
      <dgm:spPr/>
    </dgm:pt>
    <dgm:pt modelId="{215E387B-14F5-4C10-9B61-2FAAAE800F63}" type="pres">
      <dgm:prSet presAssocID="{008DED02-5405-470E-BE7D-C2A81E5681A3}" presName="dummy3b" presStyleCnt="0"/>
      <dgm:spPr/>
    </dgm:pt>
    <dgm:pt modelId="{47DDA2BB-8F44-445C-AA99-B799578797C2}" type="pres">
      <dgm:prSet presAssocID="{008DED02-5405-470E-BE7D-C2A81E5681A3}" presName="wedge3Tx" presStyleLbl="node1" presStyleIdx="2" presStyleCnt="5">
        <dgm:presLayoutVars>
          <dgm:chMax val="0"/>
          <dgm:chPref val="0"/>
          <dgm:bulletEnabled val="1"/>
        </dgm:presLayoutVars>
      </dgm:prSet>
      <dgm:spPr/>
    </dgm:pt>
    <dgm:pt modelId="{91DDC478-F357-4DAE-BC87-B9A62C2EAEDC}" type="pres">
      <dgm:prSet presAssocID="{008DED02-5405-470E-BE7D-C2A81E5681A3}" presName="wedge4" presStyleLbl="node1" presStyleIdx="3" presStyleCnt="5"/>
      <dgm:spPr/>
    </dgm:pt>
    <dgm:pt modelId="{550C80FC-C83D-425A-B54C-8891A7D4EE8C}" type="pres">
      <dgm:prSet presAssocID="{008DED02-5405-470E-BE7D-C2A81E5681A3}" presName="dummy4a" presStyleCnt="0"/>
      <dgm:spPr/>
    </dgm:pt>
    <dgm:pt modelId="{6827B354-5AA7-4D43-9A68-CCDA37137C9B}" type="pres">
      <dgm:prSet presAssocID="{008DED02-5405-470E-BE7D-C2A81E5681A3}" presName="dummy4b" presStyleCnt="0"/>
      <dgm:spPr/>
    </dgm:pt>
    <dgm:pt modelId="{1F611A10-F0DA-41D1-AB32-B5BBE8324A80}" type="pres">
      <dgm:prSet presAssocID="{008DED02-5405-470E-BE7D-C2A81E5681A3}" presName="wedge4Tx" presStyleLbl="node1" presStyleIdx="3" presStyleCnt="5">
        <dgm:presLayoutVars>
          <dgm:chMax val="0"/>
          <dgm:chPref val="0"/>
          <dgm:bulletEnabled val="1"/>
        </dgm:presLayoutVars>
      </dgm:prSet>
      <dgm:spPr/>
    </dgm:pt>
    <dgm:pt modelId="{42356E0C-2F30-4A82-ADC7-10EEBE0BBB52}" type="pres">
      <dgm:prSet presAssocID="{008DED02-5405-470E-BE7D-C2A81E5681A3}" presName="wedge5" presStyleLbl="node1" presStyleIdx="4" presStyleCnt="5"/>
      <dgm:spPr/>
    </dgm:pt>
    <dgm:pt modelId="{28723594-1997-4533-BA3B-11C93F1EF0AC}" type="pres">
      <dgm:prSet presAssocID="{008DED02-5405-470E-BE7D-C2A81E5681A3}" presName="dummy5a" presStyleCnt="0"/>
      <dgm:spPr/>
    </dgm:pt>
    <dgm:pt modelId="{EC0519B9-2E4C-4673-A00E-8F1E4A9E452A}" type="pres">
      <dgm:prSet presAssocID="{008DED02-5405-470E-BE7D-C2A81E5681A3}" presName="dummy5b" presStyleCnt="0"/>
      <dgm:spPr/>
    </dgm:pt>
    <dgm:pt modelId="{8C5ADB12-CF4C-40D5-BC35-4B3261B82CCF}" type="pres">
      <dgm:prSet presAssocID="{008DED02-5405-470E-BE7D-C2A81E5681A3}" presName="wedge5Tx" presStyleLbl="node1" presStyleIdx="4" presStyleCnt="5">
        <dgm:presLayoutVars>
          <dgm:chMax val="0"/>
          <dgm:chPref val="0"/>
          <dgm:bulletEnabled val="1"/>
        </dgm:presLayoutVars>
      </dgm:prSet>
      <dgm:spPr/>
    </dgm:pt>
    <dgm:pt modelId="{CB69E395-C3B0-4109-9A9E-2C783965DEE0}" type="pres">
      <dgm:prSet presAssocID="{D3ED98B5-9360-4232-AB20-7E94D79C35CB}" presName="arrowWedge1" presStyleLbl="fgSibTrans2D1" presStyleIdx="0" presStyleCnt="5"/>
      <dgm:spPr/>
    </dgm:pt>
    <dgm:pt modelId="{33D97A34-DCEE-4553-AAC3-9A9264ECFFEA}" type="pres">
      <dgm:prSet presAssocID="{A3547CA8-50ED-47EF-A451-5D6D2650BB43}" presName="arrowWedge2" presStyleLbl="fgSibTrans2D1" presStyleIdx="1" presStyleCnt="5"/>
      <dgm:spPr/>
    </dgm:pt>
    <dgm:pt modelId="{57D5F9E7-3BB3-416F-BF81-31C1A36080B7}" type="pres">
      <dgm:prSet presAssocID="{1FCC9503-08B3-4A2A-9112-160AEA5FF15C}" presName="arrowWedge3" presStyleLbl="fgSibTrans2D1" presStyleIdx="2" presStyleCnt="5"/>
      <dgm:spPr/>
    </dgm:pt>
    <dgm:pt modelId="{02FE793D-2E52-499C-90C4-6DEFF9C48C4C}" type="pres">
      <dgm:prSet presAssocID="{3E2735BB-DF96-40EB-AA52-63D27B7A6994}" presName="arrowWedge4" presStyleLbl="fgSibTrans2D1" presStyleIdx="3" presStyleCnt="5"/>
      <dgm:spPr/>
    </dgm:pt>
    <dgm:pt modelId="{5EF4595F-0B91-4564-87B9-B0168A290933}" type="pres">
      <dgm:prSet presAssocID="{345608F4-82D6-4BFB-BD7F-A5FDF5D538BD}" presName="arrowWedge5" presStyleLbl="fgSibTrans2D1" presStyleIdx="4" presStyleCnt="5"/>
      <dgm:spPr/>
    </dgm:pt>
  </dgm:ptLst>
  <dgm:cxnLst>
    <dgm:cxn modelId="{BF74AB05-3F43-458D-8F4C-883BAD2EAAC1}" srcId="{008DED02-5405-470E-BE7D-C2A81E5681A3}" destId="{205A8998-9AA4-44D8-A6BB-4EC7F322F095}" srcOrd="1" destOrd="0" parTransId="{9E3A1FF9-79A8-45CC-8478-5AC9B9C2F78F}" sibTransId="{A3547CA8-50ED-47EF-A451-5D6D2650BB43}"/>
    <dgm:cxn modelId="{E79E360C-B2B8-4C6B-8C54-7D01CF2B9183}" srcId="{008DED02-5405-470E-BE7D-C2A81E5681A3}" destId="{15A75440-9A77-4C6F-BFD7-EF242DB77D3E}" srcOrd="3" destOrd="0" parTransId="{AF2769DE-3A48-4C97-893F-62B47FB4C9BC}" sibTransId="{3E2735BB-DF96-40EB-AA52-63D27B7A6994}"/>
    <dgm:cxn modelId="{5B40380D-6EB6-4932-8E35-D3844304F8B5}" type="presOf" srcId="{205A8998-9AA4-44D8-A6BB-4EC7F322F095}" destId="{B954D765-6A23-43F2-918F-D7B334B31E9D}" srcOrd="0" destOrd="0" presId="urn:microsoft.com/office/officeart/2005/8/layout/cycle8"/>
    <dgm:cxn modelId="{34C3B838-AEB6-4311-9E1E-6C7744F428C6}" type="presOf" srcId="{C598BA2E-5768-4FBA-A1CC-D5ECFAB9A44B}" destId="{02A87C8E-3FE8-42AE-87D7-406E8A715052}" srcOrd="1" destOrd="0" presId="urn:microsoft.com/office/officeart/2005/8/layout/cycle8"/>
    <dgm:cxn modelId="{F425B33C-4637-4C11-8E68-B89F14F6BB5D}" type="presOf" srcId="{3ADFAA95-861F-4D57-B6E2-89D59A5E94C5}" destId="{42356E0C-2F30-4A82-ADC7-10EEBE0BBB52}" srcOrd="0" destOrd="0" presId="urn:microsoft.com/office/officeart/2005/8/layout/cycle8"/>
    <dgm:cxn modelId="{02B5374B-8361-479D-BED0-BC22456E2189}" type="presOf" srcId="{008DED02-5405-470E-BE7D-C2A81E5681A3}" destId="{DE9A3D2C-A712-42D6-9DA5-F4617FA966C2}" srcOrd="0" destOrd="0" presId="urn:microsoft.com/office/officeart/2005/8/layout/cycle8"/>
    <dgm:cxn modelId="{BC536051-A0FD-4C7B-834A-9CD10DD80F98}" type="presOf" srcId="{C598BA2E-5768-4FBA-A1CC-D5ECFAB9A44B}" destId="{1B5CBBD1-48E5-4DFA-9CC9-638373D06327}" srcOrd="0" destOrd="0" presId="urn:microsoft.com/office/officeart/2005/8/layout/cycle8"/>
    <dgm:cxn modelId="{A137FDA6-7042-4075-A3A0-C57A94FD355B}" type="presOf" srcId="{10CDB587-8518-4C8F-9251-FD53619AAD7F}" destId="{7FA9091C-E007-44FD-9064-7F5F10EA1057}" srcOrd="0" destOrd="0" presId="urn:microsoft.com/office/officeart/2005/8/layout/cycle8"/>
    <dgm:cxn modelId="{C7FC74C8-6693-41D1-BD31-C1A67F8B8E62}" type="presOf" srcId="{10CDB587-8518-4C8F-9251-FD53619AAD7F}" destId="{47DDA2BB-8F44-445C-AA99-B799578797C2}" srcOrd="1" destOrd="0" presId="urn:microsoft.com/office/officeart/2005/8/layout/cycle8"/>
    <dgm:cxn modelId="{0474E7CB-1937-4442-B9A3-59971E0E1EB7}" srcId="{008DED02-5405-470E-BE7D-C2A81E5681A3}" destId="{10CDB587-8518-4C8F-9251-FD53619AAD7F}" srcOrd="2" destOrd="0" parTransId="{7C828F72-9C92-4391-97E6-E969D4E282F3}" sibTransId="{1FCC9503-08B3-4A2A-9112-160AEA5FF15C}"/>
    <dgm:cxn modelId="{70D17CE4-6D05-4DC1-88F1-29C5E1D9FD46}" type="presOf" srcId="{15A75440-9A77-4C6F-BFD7-EF242DB77D3E}" destId="{91DDC478-F357-4DAE-BC87-B9A62C2EAEDC}" srcOrd="0" destOrd="0" presId="urn:microsoft.com/office/officeart/2005/8/layout/cycle8"/>
    <dgm:cxn modelId="{797FDDEC-3573-4CB6-814E-AB7C16E3957A}" srcId="{008DED02-5405-470E-BE7D-C2A81E5681A3}" destId="{3ADFAA95-861F-4D57-B6E2-89D59A5E94C5}" srcOrd="4" destOrd="0" parTransId="{FD176937-3A9B-48AE-A00E-23A3A817BF13}" sibTransId="{345608F4-82D6-4BFB-BD7F-A5FDF5D538BD}"/>
    <dgm:cxn modelId="{E8702BF3-7940-4C24-B412-1FE45149C05B}" type="presOf" srcId="{3ADFAA95-861F-4D57-B6E2-89D59A5E94C5}" destId="{8C5ADB12-CF4C-40D5-BC35-4B3261B82CCF}" srcOrd="1" destOrd="0" presId="urn:microsoft.com/office/officeart/2005/8/layout/cycle8"/>
    <dgm:cxn modelId="{2BC353F4-86A0-4BC2-A4EF-AFDE3E38F669}" type="presOf" srcId="{15A75440-9A77-4C6F-BFD7-EF242DB77D3E}" destId="{1F611A10-F0DA-41D1-AB32-B5BBE8324A80}" srcOrd="1" destOrd="0" presId="urn:microsoft.com/office/officeart/2005/8/layout/cycle8"/>
    <dgm:cxn modelId="{07B1A1F8-E768-42ED-8C3D-425F595D2515}" srcId="{008DED02-5405-470E-BE7D-C2A81E5681A3}" destId="{C598BA2E-5768-4FBA-A1CC-D5ECFAB9A44B}" srcOrd="0" destOrd="0" parTransId="{67A10403-8B40-4120-AB9E-5B3A1D7A0A60}" sibTransId="{D3ED98B5-9360-4232-AB20-7E94D79C35CB}"/>
    <dgm:cxn modelId="{16F8EEFF-C5BF-4267-8683-D952A63657AC}" type="presOf" srcId="{205A8998-9AA4-44D8-A6BB-4EC7F322F095}" destId="{5C7E0D2F-C32C-44A2-B79C-5C1CA226E362}" srcOrd="1" destOrd="0" presId="urn:microsoft.com/office/officeart/2005/8/layout/cycle8"/>
    <dgm:cxn modelId="{259C3AFB-05EF-4198-8982-4F4F0FFDF002}" type="presParOf" srcId="{DE9A3D2C-A712-42D6-9DA5-F4617FA966C2}" destId="{1B5CBBD1-48E5-4DFA-9CC9-638373D06327}" srcOrd="0" destOrd="0" presId="urn:microsoft.com/office/officeart/2005/8/layout/cycle8"/>
    <dgm:cxn modelId="{829AC555-0759-4043-8541-48E9C1911FB2}" type="presParOf" srcId="{DE9A3D2C-A712-42D6-9DA5-F4617FA966C2}" destId="{2336F8B8-F6B1-4A3D-82CE-96F08F0FB886}" srcOrd="1" destOrd="0" presId="urn:microsoft.com/office/officeart/2005/8/layout/cycle8"/>
    <dgm:cxn modelId="{69353A4A-76FA-459C-BFF0-20C98BC79713}" type="presParOf" srcId="{DE9A3D2C-A712-42D6-9DA5-F4617FA966C2}" destId="{52EC411B-47D0-408B-BB2E-5F2A74D7615E}" srcOrd="2" destOrd="0" presId="urn:microsoft.com/office/officeart/2005/8/layout/cycle8"/>
    <dgm:cxn modelId="{6D114DFF-E35A-46F6-9C3F-5E2812A4418A}" type="presParOf" srcId="{DE9A3D2C-A712-42D6-9DA5-F4617FA966C2}" destId="{02A87C8E-3FE8-42AE-87D7-406E8A715052}" srcOrd="3" destOrd="0" presId="urn:microsoft.com/office/officeart/2005/8/layout/cycle8"/>
    <dgm:cxn modelId="{6FF27BFD-F842-4E57-9E5D-935348441312}" type="presParOf" srcId="{DE9A3D2C-A712-42D6-9DA5-F4617FA966C2}" destId="{B954D765-6A23-43F2-918F-D7B334B31E9D}" srcOrd="4" destOrd="0" presId="urn:microsoft.com/office/officeart/2005/8/layout/cycle8"/>
    <dgm:cxn modelId="{5D4E8F27-F1E7-40DD-94B2-1158226966A3}" type="presParOf" srcId="{DE9A3D2C-A712-42D6-9DA5-F4617FA966C2}" destId="{945F50C8-3789-490A-9A09-285D15F2ABB5}" srcOrd="5" destOrd="0" presId="urn:microsoft.com/office/officeart/2005/8/layout/cycle8"/>
    <dgm:cxn modelId="{99D051E0-C1D5-4665-BDF1-1A307BB1EF13}" type="presParOf" srcId="{DE9A3D2C-A712-42D6-9DA5-F4617FA966C2}" destId="{A9731D28-AA5F-4810-8130-0B94EA3F0FC8}" srcOrd="6" destOrd="0" presId="urn:microsoft.com/office/officeart/2005/8/layout/cycle8"/>
    <dgm:cxn modelId="{A51A375F-58FD-4670-AB78-179ADE946CFB}" type="presParOf" srcId="{DE9A3D2C-A712-42D6-9DA5-F4617FA966C2}" destId="{5C7E0D2F-C32C-44A2-B79C-5C1CA226E362}" srcOrd="7" destOrd="0" presId="urn:microsoft.com/office/officeart/2005/8/layout/cycle8"/>
    <dgm:cxn modelId="{7E66A661-6F65-417A-8285-BAA55570AE40}" type="presParOf" srcId="{DE9A3D2C-A712-42D6-9DA5-F4617FA966C2}" destId="{7FA9091C-E007-44FD-9064-7F5F10EA1057}" srcOrd="8" destOrd="0" presId="urn:microsoft.com/office/officeart/2005/8/layout/cycle8"/>
    <dgm:cxn modelId="{8FD55167-E37E-4CC9-BE9E-869EA24E8EC6}" type="presParOf" srcId="{DE9A3D2C-A712-42D6-9DA5-F4617FA966C2}" destId="{908FEF21-A57A-4105-9511-34F8D825547B}" srcOrd="9" destOrd="0" presId="urn:microsoft.com/office/officeart/2005/8/layout/cycle8"/>
    <dgm:cxn modelId="{583270B1-3E11-485F-8B98-079F20630F8C}" type="presParOf" srcId="{DE9A3D2C-A712-42D6-9DA5-F4617FA966C2}" destId="{215E387B-14F5-4C10-9B61-2FAAAE800F63}" srcOrd="10" destOrd="0" presId="urn:microsoft.com/office/officeart/2005/8/layout/cycle8"/>
    <dgm:cxn modelId="{DD0BFFBF-CD6E-4533-A124-EA0717D11EB2}" type="presParOf" srcId="{DE9A3D2C-A712-42D6-9DA5-F4617FA966C2}" destId="{47DDA2BB-8F44-445C-AA99-B799578797C2}" srcOrd="11" destOrd="0" presId="urn:microsoft.com/office/officeart/2005/8/layout/cycle8"/>
    <dgm:cxn modelId="{204E7757-7CAB-40A5-8638-CE03088CBA1D}" type="presParOf" srcId="{DE9A3D2C-A712-42D6-9DA5-F4617FA966C2}" destId="{91DDC478-F357-4DAE-BC87-B9A62C2EAEDC}" srcOrd="12" destOrd="0" presId="urn:microsoft.com/office/officeart/2005/8/layout/cycle8"/>
    <dgm:cxn modelId="{35D4A140-7CAB-4D69-9DFB-1FE624B1CABF}" type="presParOf" srcId="{DE9A3D2C-A712-42D6-9DA5-F4617FA966C2}" destId="{550C80FC-C83D-425A-B54C-8891A7D4EE8C}" srcOrd="13" destOrd="0" presId="urn:microsoft.com/office/officeart/2005/8/layout/cycle8"/>
    <dgm:cxn modelId="{B7E9C9C7-7B7B-4806-BBBB-A4E59A8814DE}" type="presParOf" srcId="{DE9A3D2C-A712-42D6-9DA5-F4617FA966C2}" destId="{6827B354-5AA7-4D43-9A68-CCDA37137C9B}" srcOrd="14" destOrd="0" presId="urn:microsoft.com/office/officeart/2005/8/layout/cycle8"/>
    <dgm:cxn modelId="{EC672371-ADDF-453E-80DA-4FA495D55CD8}" type="presParOf" srcId="{DE9A3D2C-A712-42D6-9DA5-F4617FA966C2}" destId="{1F611A10-F0DA-41D1-AB32-B5BBE8324A80}" srcOrd="15" destOrd="0" presId="urn:microsoft.com/office/officeart/2005/8/layout/cycle8"/>
    <dgm:cxn modelId="{7E1763A3-F9CB-4EA3-B60D-8C9C38A68E55}" type="presParOf" srcId="{DE9A3D2C-A712-42D6-9DA5-F4617FA966C2}" destId="{42356E0C-2F30-4A82-ADC7-10EEBE0BBB52}" srcOrd="16" destOrd="0" presId="urn:microsoft.com/office/officeart/2005/8/layout/cycle8"/>
    <dgm:cxn modelId="{52F1F632-A378-4523-992A-0CBCC14165E1}" type="presParOf" srcId="{DE9A3D2C-A712-42D6-9DA5-F4617FA966C2}" destId="{28723594-1997-4533-BA3B-11C93F1EF0AC}" srcOrd="17" destOrd="0" presId="urn:microsoft.com/office/officeart/2005/8/layout/cycle8"/>
    <dgm:cxn modelId="{DC342408-B2E3-45A8-8AD3-507721F03E8B}" type="presParOf" srcId="{DE9A3D2C-A712-42D6-9DA5-F4617FA966C2}" destId="{EC0519B9-2E4C-4673-A00E-8F1E4A9E452A}" srcOrd="18" destOrd="0" presId="urn:microsoft.com/office/officeart/2005/8/layout/cycle8"/>
    <dgm:cxn modelId="{47F98923-B26D-48BE-8B24-41258C22D72E}" type="presParOf" srcId="{DE9A3D2C-A712-42D6-9DA5-F4617FA966C2}" destId="{8C5ADB12-CF4C-40D5-BC35-4B3261B82CCF}" srcOrd="19" destOrd="0" presId="urn:microsoft.com/office/officeart/2005/8/layout/cycle8"/>
    <dgm:cxn modelId="{F68FBA2F-869A-4BCD-90E3-C1783115E097}" type="presParOf" srcId="{DE9A3D2C-A712-42D6-9DA5-F4617FA966C2}" destId="{CB69E395-C3B0-4109-9A9E-2C783965DEE0}" srcOrd="20" destOrd="0" presId="urn:microsoft.com/office/officeart/2005/8/layout/cycle8"/>
    <dgm:cxn modelId="{19FF7D0D-637D-42F9-8C60-EC3B5B47FE73}" type="presParOf" srcId="{DE9A3D2C-A712-42D6-9DA5-F4617FA966C2}" destId="{33D97A34-DCEE-4553-AAC3-9A9264ECFFEA}" srcOrd="21" destOrd="0" presId="urn:microsoft.com/office/officeart/2005/8/layout/cycle8"/>
    <dgm:cxn modelId="{BB0135FC-2A1D-4B6D-9566-A1341B684716}" type="presParOf" srcId="{DE9A3D2C-A712-42D6-9DA5-F4617FA966C2}" destId="{57D5F9E7-3BB3-416F-BF81-31C1A36080B7}" srcOrd="22" destOrd="0" presId="urn:microsoft.com/office/officeart/2005/8/layout/cycle8"/>
    <dgm:cxn modelId="{F383A147-033C-40E8-9F91-65C67251264E}" type="presParOf" srcId="{DE9A3D2C-A712-42D6-9DA5-F4617FA966C2}" destId="{02FE793D-2E52-499C-90C4-6DEFF9C48C4C}" srcOrd="23" destOrd="0" presId="urn:microsoft.com/office/officeart/2005/8/layout/cycle8"/>
    <dgm:cxn modelId="{2C6D02EC-F4B3-46DF-8878-94E440BA5BBF}" type="presParOf" srcId="{DE9A3D2C-A712-42D6-9DA5-F4617FA966C2}" destId="{5EF4595F-0B91-4564-87B9-B0168A290933}"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CBBD1-48E5-4DFA-9CC9-638373D06327}">
      <dsp:nvSpPr>
        <dsp:cNvPr id="0" name=""/>
        <dsp:cNvSpPr/>
      </dsp:nvSpPr>
      <dsp:spPr>
        <a:xfrm>
          <a:off x="1491320" y="275964"/>
          <a:ext cx="3744919" cy="3744919"/>
        </a:xfrm>
        <a:prstGeom prst="pie">
          <a:avLst>
            <a:gd name="adj1" fmla="val 16200000"/>
            <a:gd name="adj2" fmla="val 2052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Erweitertes Führungszeugnis</a:t>
          </a:r>
        </a:p>
      </dsp:txBody>
      <dsp:txXfrm>
        <a:off x="3444920" y="905468"/>
        <a:ext cx="1203724" cy="802482"/>
      </dsp:txXfrm>
    </dsp:sp>
    <dsp:sp modelId="{B954D765-6A23-43F2-918F-D7B334B31E9D}">
      <dsp:nvSpPr>
        <dsp:cNvPr id="0" name=""/>
        <dsp:cNvSpPr/>
      </dsp:nvSpPr>
      <dsp:spPr>
        <a:xfrm>
          <a:off x="1619851" y="480631"/>
          <a:ext cx="3552056" cy="3535316"/>
        </a:xfrm>
        <a:prstGeom prst="pie">
          <a:avLst>
            <a:gd name="adj1" fmla="val 20520000"/>
            <a:gd name="adj2" fmla="val 32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Fortbildungen der Mitarbeiterinnen</a:t>
          </a:r>
        </a:p>
      </dsp:txBody>
      <dsp:txXfrm>
        <a:off x="3907545" y="2095934"/>
        <a:ext cx="1057159" cy="841742"/>
      </dsp:txXfrm>
    </dsp:sp>
    <dsp:sp modelId="{7FA9091C-E007-44FD-9064-7F5F10EA1057}">
      <dsp:nvSpPr>
        <dsp:cNvPr id="0" name=""/>
        <dsp:cNvSpPr/>
      </dsp:nvSpPr>
      <dsp:spPr>
        <a:xfrm>
          <a:off x="1438713" y="437353"/>
          <a:ext cx="3744919" cy="3744919"/>
        </a:xfrm>
        <a:prstGeom prst="pie">
          <a:avLst>
            <a:gd name="adj1" fmla="val 3240000"/>
            <a:gd name="adj2" fmla="val 756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Kollegialer Austausch und Vernetzung</a:t>
          </a:r>
        </a:p>
      </dsp:txBody>
      <dsp:txXfrm>
        <a:off x="2776185" y="3067713"/>
        <a:ext cx="1069977" cy="980812"/>
      </dsp:txXfrm>
    </dsp:sp>
    <dsp:sp modelId="{91DDC478-F357-4DAE-BC87-B9A62C2EAEDC}">
      <dsp:nvSpPr>
        <dsp:cNvPr id="0" name=""/>
        <dsp:cNvSpPr/>
      </dsp:nvSpPr>
      <dsp:spPr>
        <a:xfrm>
          <a:off x="1354007" y="375829"/>
          <a:ext cx="3744919" cy="3744919"/>
        </a:xfrm>
        <a:prstGeom prst="pie">
          <a:avLst>
            <a:gd name="adj1" fmla="val 7560000"/>
            <a:gd name="adj2" fmla="val 1188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Erkennen und reagieren bei Verdacht</a:t>
          </a:r>
        </a:p>
      </dsp:txBody>
      <dsp:txXfrm>
        <a:off x="1572460" y="2086901"/>
        <a:ext cx="1114559" cy="891647"/>
      </dsp:txXfrm>
    </dsp:sp>
    <dsp:sp modelId="{42356E0C-2F30-4A82-ADC7-10EEBE0BBB52}">
      <dsp:nvSpPr>
        <dsp:cNvPr id="0" name=""/>
        <dsp:cNvSpPr/>
      </dsp:nvSpPr>
      <dsp:spPr>
        <a:xfrm>
          <a:off x="1386106" y="275964"/>
          <a:ext cx="3744919" cy="3744919"/>
        </a:xfrm>
        <a:prstGeom prst="pie">
          <a:avLst>
            <a:gd name="adj1" fmla="val 1188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Bildungsangebote für die </a:t>
          </a:r>
          <a:r>
            <a:rPr lang="de-DE" sz="1100" kern="1200" dirty="0" err="1"/>
            <a:t>KInder</a:t>
          </a:r>
          <a:endParaRPr lang="de-DE" sz="1100" kern="1200" dirty="0"/>
        </a:p>
      </dsp:txBody>
      <dsp:txXfrm>
        <a:off x="1973702" y="905468"/>
        <a:ext cx="1203724" cy="802482"/>
      </dsp:txXfrm>
    </dsp:sp>
    <dsp:sp modelId="{CB69E395-C3B0-4109-9A9E-2C783965DEE0}">
      <dsp:nvSpPr>
        <dsp:cNvPr id="0" name=""/>
        <dsp:cNvSpPr/>
      </dsp:nvSpPr>
      <dsp:spPr>
        <a:xfrm>
          <a:off x="1259316" y="44136"/>
          <a:ext cx="4208576" cy="4208576"/>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D97A34-DCEE-4553-AAC3-9A9264ECFFEA}">
      <dsp:nvSpPr>
        <dsp:cNvPr id="0" name=""/>
        <dsp:cNvSpPr/>
      </dsp:nvSpPr>
      <dsp:spPr>
        <a:xfrm>
          <a:off x="1292777" y="144975"/>
          <a:ext cx="4208576" cy="4208576"/>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D5F9E7-3BB3-416F-BF81-31C1A36080B7}">
      <dsp:nvSpPr>
        <dsp:cNvPr id="0" name=""/>
        <dsp:cNvSpPr/>
      </dsp:nvSpPr>
      <dsp:spPr>
        <a:xfrm>
          <a:off x="1206885" y="205679"/>
          <a:ext cx="4208576" cy="4208576"/>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FE793D-2E52-499C-90C4-6DEFF9C48C4C}">
      <dsp:nvSpPr>
        <dsp:cNvPr id="0" name=""/>
        <dsp:cNvSpPr/>
      </dsp:nvSpPr>
      <dsp:spPr>
        <a:xfrm>
          <a:off x="1121920" y="143968"/>
          <a:ext cx="4208576" cy="4208576"/>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F4595F-0B91-4564-87B9-B0168A290933}">
      <dsp:nvSpPr>
        <dsp:cNvPr id="0" name=""/>
        <dsp:cNvSpPr/>
      </dsp:nvSpPr>
      <dsp:spPr>
        <a:xfrm>
          <a:off x="1154454" y="44136"/>
          <a:ext cx="4208576" cy="4208576"/>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80D4423-9BDC-4CD9-9C0A-D0FA427DC0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C02CA06C-8941-4AEE-8C29-443D29D72F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5DE5D8-9485-4D79-8DC5-8378C195ECA1}" type="datetimeFigureOut">
              <a:rPr lang="de-DE" smtClean="0"/>
              <a:t>13.09.2022</a:t>
            </a:fld>
            <a:endParaRPr lang="de-DE"/>
          </a:p>
        </p:txBody>
      </p:sp>
      <p:sp>
        <p:nvSpPr>
          <p:cNvPr id="4" name="Fußzeilenplatzhalter 3">
            <a:extLst>
              <a:ext uri="{FF2B5EF4-FFF2-40B4-BE49-F238E27FC236}">
                <a16:creationId xmlns:a16="http://schemas.microsoft.com/office/drawing/2014/main" id="{FBBE3E32-3617-47D4-8E26-F23C8443BC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731C9176-136A-4F9B-841D-C3DD6FE29F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131FC0-BD6E-41A4-ACAA-4B8CEE4DAF3E}" type="slidenum">
              <a:rPr lang="de-DE" smtClean="0"/>
              <a:t>‹Nr.›</a:t>
            </a:fld>
            <a:endParaRPr lang="de-DE"/>
          </a:p>
        </p:txBody>
      </p:sp>
    </p:spTree>
    <p:extLst>
      <p:ext uri="{BB962C8B-B14F-4D97-AF65-F5344CB8AC3E}">
        <p14:creationId xmlns:p14="http://schemas.microsoft.com/office/powerpoint/2010/main" val="17770999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8F04E8-AA16-4AC9-B80E-EF1DFAA074F2}" type="datetimeFigureOut">
              <a:rPr lang="de-DE" noProof="0" smtClean="0"/>
              <a:t>13.09.2022</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Textmasterformate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1A8E08-1E14-48C8-BBA6-381C06907003}" type="slidenum">
              <a:rPr lang="de-DE" noProof="0" smtClean="0"/>
              <a:t>‹Nr.›</a:t>
            </a:fld>
            <a:endParaRPr lang="de-DE" noProof="0"/>
          </a:p>
        </p:txBody>
      </p:sp>
    </p:spTree>
    <p:extLst>
      <p:ext uri="{BB962C8B-B14F-4D97-AF65-F5344CB8AC3E}">
        <p14:creationId xmlns:p14="http://schemas.microsoft.com/office/powerpoint/2010/main" val="14996664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41A8E08-1E14-48C8-BBA6-381C06907003}" type="slidenum">
              <a:rPr lang="de-DE" smtClean="0"/>
              <a:t>1</a:t>
            </a:fld>
            <a:endParaRPr lang="de-DE"/>
          </a:p>
        </p:txBody>
      </p:sp>
    </p:spTree>
    <p:extLst>
      <p:ext uri="{BB962C8B-B14F-4D97-AF65-F5344CB8AC3E}">
        <p14:creationId xmlns:p14="http://schemas.microsoft.com/office/powerpoint/2010/main" val="509428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41A8E08-1E14-48C8-BBA6-381C06907003}" type="slidenum">
              <a:rPr lang="de-DE" smtClean="0"/>
              <a:t>2</a:t>
            </a:fld>
            <a:endParaRPr lang="de-DE"/>
          </a:p>
        </p:txBody>
      </p:sp>
    </p:spTree>
    <p:extLst>
      <p:ext uri="{BB962C8B-B14F-4D97-AF65-F5344CB8AC3E}">
        <p14:creationId xmlns:p14="http://schemas.microsoft.com/office/powerpoint/2010/main" val="384455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41A8E08-1E14-48C8-BBA6-381C06907003}" type="slidenum">
              <a:rPr lang="de-DE" smtClean="0"/>
              <a:t>5</a:t>
            </a:fld>
            <a:endParaRPr lang="de-DE"/>
          </a:p>
        </p:txBody>
      </p:sp>
    </p:spTree>
    <p:extLst>
      <p:ext uri="{BB962C8B-B14F-4D97-AF65-F5344CB8AC3E}">
        <p14:creationId xmlns:p14="http://schemas.microsoft.com/office/powerpoint/2010/main" val="96807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41A8E08-1E14-48C8-BBA6-381C06907003}" type="slidenum">
              <a:rPr lang="de-DE" smtClean="0"/>
              <a:t>6</a:t>
            </a:fld>
            <a:endParaRPr lang="de-DE"/>
          </a:p>
        </p:txBody>
      </p:sp>
    </p:spTree>
    <p:extLst>
      <p:ext uri="{BB962C8B-B14F-4D97-AF65-F5344CB8AC3E}">
        <p14:creationId xmlns:p14="http://schemas.microsoft.com/office/powerpoint/2010/main" val="165781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41A8E08-1E14-48C8-BBA6-381C06907003}" type="slidenum">
              <a:rPr lang="de-DE" smtClean="0"/>
              <a:t>38</a:t>
            </a:fld>
            <a:endParaRPr lang="de-DE"/>
          </a:p>
        </p:txBody>
      </p:sp>
    </p:spTree>
    <p:extLst>
      <p:ext uri="{BB962C8B-B14F-4D97-AF65-F5344CB8AC3E}">
        <p14:creationId xmlns:p14="http://schemas.microsoft.com/office/powerpoint/2010/main" val="4248279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hteck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ctrTitle" hasCustomPrompt="1"/>
          </p:nvPr>
        </p:nvSpPr>
        <p:spPr>
          <a:xfrm>
            <a:off x="1109980" y="882376"/>
            <a:ext cx="9966960" cy="2926080"/>
          </a:xfrm>
        </p:spPr>
        <p:txBody>
          <a:bodyPr rtlCol="0" anchor="b">
            <a:normAutofit/>
          </a:bodyPr>
          <a:lstStyle>
            <a:lvl1pPr algn="ctr">
              <a:lnSpc>
                <a:spcPct val="85000"/>
              </a:lnSpc>
              <a:defRPr sz="7200" b="1" cap="all" baseline="0">
                <a:solidFill>
                  <a:srgbClr val="FFFFFF"/>
                </a:solidFill>
              </a:defRPr>
            </a:lvl1pPr>
          </a:lstStyle>
          <a:p>
            <a:pPr rtl="0"/>
            <a:r>
              <a:rPr lang="de-DE" noProof="0"/>
              <a:t>Titelmasterformat durch Klicken bearbeiten</a:t>
            </a:r>
          </a:p>
        </p:txBody>
      </p:sp>
      <p:sp>
        <p:nvSpPr>
          <p:cNvPr id="3" name="Untertitel 2"/>
          <p:cNvSpPr>
            <a:spLocks noGrp="1"/>
          </p:cNvSpPr>
          <p:nvPr>
            <p:ph type="subTitle" idx="1" hasCustomPrompt="1"/>
          </p:nvPr>
        </p:nvSpPr>
        <p:spPr>
          <a:xfrm>
            <a:off x="1709530" y="3869634"/>
            <a:ext cx="8767860" cy="1388165"/>
          </a:xfrm>
        </p:spPr>
        <p:txBody>
          <a:bodyPr rtlCol="0">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lvl1pPr>
              <a:defRPr>
                <a:solidFill>
                  <a:srgbClr val="FFFFFF"/>
                </a:solidFill>
              </a:defRPr>
            </a:lvl1pPr>
          </a:lstStyle>
          <a:p>
            <a:pPr rtl="0"/>
            <a:fld id="{378537D0-6B07-4CA4-AB99-ADF2588FB941}" type="datetime1">
              <a:rPr lang="de-DE" noProof="0" smtClean="0"/>
              <a:t>13.09.2022</a:t>
            </a:fld>
            <a:endParaRPr lang="de-DE" noProof="0"/>
          </a:p>
        </p:txBody>
      </p:sp>
      <p:sp>
        <p:nvSpPr>
          <p:cNvPr id="5" name="Fußzeilenplatzhalter 4"/>
          <p:cNvSpPr>
            <a:spLocks noGrp="1"/>
          </p:cNvSpPr>
          <p:nvPr>
            <p:ph type="ftr" sz="quarter" idx="11"/>
          </p:nvPr>
        </p:nvSpPr>
        <p:spPr/>
        <p:txBody>
          <a:bodyPr rtlCol="0"/>
          <a:lstStyle>
            <a:lvl1pPr>
              <a:defRPr>
                <a:solidFill>
                  <a:srgbClr val="FFFFFF"/>
                </a:solidFill>
              </a:defRPr>
            </a:lvl1pPr>
          </a:lstStyle>
          <a:p>
            <a:pPr rtl="0"/>
            <a:r>
              <a:rPr lang="de-DE" noProof="0"/>
              <a:t>
              </a:t>
            </a:r>
          </a:p>
        </p:txBody>
      </p:sp>
      <p:sp>
        <p:nvSpPr>
          <p:cNvPr id="6" name="Foliennummernplatzhalter 5"/>
          <p:cNvSpPr>
            <a:spLocks noGrp="1"/>
          </p:cNvSpPr>
          <p:nvPr>
            <p:ph type="sldNum" sz="quarter" idx="12"/>
          </p:nvPr>
        </p:nvSpPr>
        <p:spPr/>
        <p:txBody>
          <a:bodyPr rtlCol="0"/>
          <a:lstStyle>
            <a:lvl1pPr>
              <a:defRPr>
                <a:solidFill>
                  <a:srgbClr val="FFFFFF"/>
                </a:solidFill>
              </a:defRPr>
            </a:lvl1pPr>
          </a:lstStyle>
          <a:p>
            <a:pPr rtl="0"/>
            <a:fld id="{6D22F896-40B5-4ADD-8801-0D06FADFA095}" type="slidenum">
              <a:rPr lang="de-DE" noProof="0" smtClean="0"/>
              <a:t>‹Nr.›</a:t>
            </a:fld>
            <a:endParaRPr lang="de-DE" noProof="0"/>
          </a:p>
        </p:txBody>
      </p:sp>
      <p:cxnSp>
        <p:nvCxnSpPr>
          <p:cNvPr id="8" name="Gerader Verbinde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7872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C718F4D-625B-4B03-9A8D-7D0AC4443880}" type="datetime1">
              <a:rPr lang="de-DE" noProof="0" smtClean="0"/>
              <a:t>13.09.2022</a:t>
            </a:fld>
            <a:endParaRPr lang="de-DE" noProof="0"/>
          </a:p>
        </p:txBody>
      </p:sp>
      <p:sp>
        <p:nvSpPr>
          <p:cNvPr id="5" name="Fußzeilenplatzhalter 4"/>
          <p:cNvSpPr>
            <a:spLocks noGrp="1"/>
          </p:cNvSpPr>
          <p:nvPr>
            <p:ph type="ftr" sz="quarter" idx="11"/>
          </p:nvPr>
        </p:nvSpPr>
        <p:spPr/>
        <p:txBody>
          <a:bodyPr rtlCol="0"/>
          <a:lstStyle/>
          <a:p>
            <a:pPr rtl="0"/>
            <a:r>
              <a:rPr lang="de-DE" noProof="0"/>
              <a:t>
              </a:t>
            </a:r>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4355262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8724900" y="762000"/>
            <a:ext cx="2324100" cy="5410200"/>
          </a:xfrm>
        </p:spPr>
        <p:txBody>
          <a:bodyPr vert="eaVert"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143000" y="762000"/>
            <a:ext cx="7429500" cy="5410200"/>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060A8B27-B2BE-4A68-9108-BE5498BBC99E}" type="datetime1">
              <a:rPr lang="de-DE" noProof="0" smtClean="0"/>
              <a:t>13.09.2022</a:t>
            </a:fld>
            <a:endParaRPr lang="de-DE" noProof="0"/>
          </a:p>
        </p:txBody>
      </p:sp>
      <p:sp>
        <p:nvSpPr>
          <p:cNvPr id="5" name="Fußzeilenplatzhalter 4"/>
          <p:cNvSpPr>
            <a:spLocks noGrp="1"/>
          </p:cNvSpPr>
          <p:nvPr>
            <p:ph type="ftr" sz="quarter" idx="11"/>
          </p:nvPr>
        </p:nvSpPr>
        <p:spPr/>
        <p:txBody>
          <a:bodyPr rtlCol="0"/>
          <a:lstStyle/>
          <a:p>
            <a:pPr rtl="0"/>
            <a:r>
              <a:rPr lang="de-DE" noProof="0"/>
              <a:t>
              </a:t>
            </a:r>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199476388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0E6125A4-A988-42A7-90CA-8E7962F9C5DF}" type="datetime1">
              <a:rPr lang="de-DE" noProof="0" smtClean="0"/>
              <a:t>13.09.2022</a:t>
            </a:fld>
            <a:endParaRPr lang="de-DE" noProof="0"/>
          </a:p>
        </p:txBody>
      </p:sp>
      <p:sp>
        <p:nvSpPr>
          <p:cNvPr id="5" name="Fußzeilenplatzhalter 4"/>
          <p:cNvSpPr>
            <a:spLocks noGrp="1"/>
          </p:cNvSpPr>
          <p:nvPr>
            <p:ph type="ftr" sz="quarter" idx="11"/>
          </p:nvPr>
        </p:nvSpPr>
        <p:spPr/>
        <p:txBody>
          <a:bodyPr rtlCol="0"/>
          <a:lstStyle/>
          <a:p>
            <a:pPr rtl="0"/>
            <a:r>
              <a:rPr lang="de-DE" noProof="0"/>
              <a:t>
              </a:t>
            </a:r>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47203900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06424" y="1173575"/>
            <a:ext cx="9966960" cy="2926080"/>
          </a:xfrm>
        </p:spPr>
        <p:txBody>
          <a:bodyPr rtlCol="0" anchor="b">
            <a:noAutofit/>
          </a:bodyPr>
          <a:lstStyle>
            <a:lvl1pPr algn="ctr">
              <a:lnSpc>
                <a:spcPct val="85000"/>
              </a:lnSpc>
              <a:defRPr sz="7200" b="0" cap="all" baseline="0"/>
            </a:lvl1pPr>
          </a:lstStyle>
          <a:p>
            <a:pPr rtl="0"/>
            <a:r>
              <a:rPr lang="de-DE" noProof="0"/>
              <a:t>Titelmasterformat durch Klicken bearbeiten</a:t>
            </a:r>
          </a:p>
        </p:txBody>
      </p:sp>
      <p:sp>
        <p:nvSpPr>
          <p:cNvPr id="3" name="Textplatzhalter 2"/>
          <p:cNvSpPr>
            <a:spLocks noGrp="1"/>
          </p:cNvSpPr>
          <p:nvPr>
            <p:ph type="body" idx="1" hasCustomPrompt="1"/>
          </p:nvPr>
        </p:nvSpPr>
        <p:spPr>
          <a:xfrm>
            <a:off x="1709928" y="4154520"/>
            <a:ext cx="8769096" cy="1363806"/>
          </a:xfrm>
        </p:spPr>
        <p:txBody>
          <a:bodyPr rtlCol="0"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F0D70C6E-2B46-4316-A584-9F0D30ED4E8D}" type="datetime1">
              <a:rPr lang="de-DE" noProof="0" smtClean="0"/>
              <a:t>13.09.2022</a:t>
            </a:fld>
            <a:endParaRPr lang="de-DE" noProof="0"/>
          </a:p>
        </p:txBody>
      </p:sp>
      <p:sp>
        <p:nvSpPr>
          <p:cNvPr id="5" name="Fußzeilenplatzhalter 4"/>
          <p:cNvSpPr>
            <a:spLocks noGrp="1"/>
          </p:cNvSpPr>
          <p:nvPr>
            <p:ph type="ftr" sz="quarter" idx="11"/>
          </p:nvPr>
        </p:nvSpPr>
        <p:spPr/>
        <p:txBody>
          <a:bodyPr rtlCol="0"/>
          <a:lstStyle/>
          <a:p>
            <a:pPr rtl="0"/>
            <a:r>
              <a:rPr lang="de-DE" noProof="0"/>
              <a:t>
              </a:t>
            </a:r>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7" name="Gerader Verbinde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36035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el 7"/>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143000" y="2057399"/>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267612" y="2057400"/>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A145B202-50E7-41A1-A1EE-A956DC624736}" type="datetime1">
              <a:rPr lang="de-DE" noProof="0" smtClean="0"/>
              <a:t>13.09.2022</a:t>
            </a:fld>
            <a:endParaRPr lang="de-DE" noProof="0"/>
          </a:p>
        </p:txBody>
      </p:sp>
      <p:sp>
        <p:nvSpPr>
          <p:cNvPr id="6" name="Fußzeilenplatzhalter 5"/>
          <p:cNvSpPr>
            <a:spLocks noGrp="1"/>
          </p:cNvSpPr>
          <p:nvPr>
            <p:ph type="ftr" sz="quarter" idx="11"/>
          </p:nvPr>
        </p:nvSpPr>
        <p:spPr/>
        <p:txBody>
          <a:bodyPr rtlCol="0"/>
          <a:lstStyle/>
          <a:p>
            <a:pPr rtl="0"/>
            <a:r>
              <a:rPr lang="de-DE" noProof="0"/>
              <a:t>
              </a:t>
            </a:r>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218167004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el 9"/>
          <p:cNvSpPr>
            <a:spLocks noGrp="1"/>
          </p:cNvSpPr>
          <p:nvPr>
            <p:ph type="title" hasCustomPrompt="1"/>
          </p:nvPr>
        </p:nvSpPr>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143000" y="2001511"/>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143000" y="2721483"/>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269173" y="1999032"/>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269173" y="2719322"/>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CD35716E-E2B0-4BC8-A21B-67909893BFD3}" type="datetime1">
              <a:rPr lang="de-DE" noProof="0" smtClean="0"/>
              <a:t>13.09.2022</a:t>
            </a:fld>
            <a:endParaRPr lang="de-DE" noProof="0"/>
          </a:p>
        </p:txBody>
      </p:sp>
      <p:sp>
        <p:nvSpPr>
          <p:cNvPr id="8" name="Fußzeilenplatzhalter 7"/>
          <p:cNvSpPr>
            <a:spLocks noGrp="1"/>
          </p:cNvSpPr>
          <p:nvPr>
            <p:ph type="ftr" sz="quarter" idx="11"/>
          </p:nvPr>
        </p:nvSpPr>
        <p:spPr/>
        <p:txBody>
          <a:bodyPr rtlCol="0"/>
          <a:lstStyle/>
          <a:p>
            <a:pPr rtl="0"/>
            <a:r>
              <a:rPr lang="de-DE" noProof="0"/>
              <a:t>
              </a:t>
            </a:r>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pPr/>
              <a:t>‹Nr.›</a:t>
            </a:fld>
            <a:endParaRPr lang="de-DE" noProof="0"/>
          </a:p>
        </p:txBody>
      </p:sp>
    </p:spTree>
    <p:extLst>
      <p:ext uri="{BB962C8B-B14F-4D97-AF65-F5344CB8AC3E}">
        <p14:creationId xmlns:p14="http://schemas.microsoft.com/office/powerpoint/2010/main" val="196335257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E6390BE4-BC48-4121-9F52-D7012C2FFAAC}" type="datetime1">
              <a:rPr lang="de-DE" noProof="0" smtClean="0"/>
              <a:t>13.09.2022</a:t>
            </a:fld>
            <a:endParaRPr lang="de-DE" noProof="0"/>
          </a:p>
        </p:txBody>
      </p:sp>
      <p:sp>
        <p:nvSpPr>
          <p:cNvPr id="4" name="Fußzeilenplatzhalter 3"/>
          <p:cNvSpPr>
            <a:spLocks noGrp="1"/>
          </p:cNvSpPr>
          <p:nvPr>
            <p:ph type="ftr" sz="quarter" idx="11"/>
          </p:nvPr>
        </p:nvSpPr>
        <p:spPr/>
        <p:txBody>
          <a:bodyPr rtlCol="0"/>
          <a:lstStyle/>
          <a:p>
            <a:pPr rtl="0"/>
            <a:r>
              <a:rPr lang="de-DE" noProof="0"/>
              <a:t>
              </a:t>
            </a:r>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00542876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0304632D-C3CD-442C-94C1-A52F9A8AA9DD}" type="datetime1">
              <a:rPr lang="de-DE" noProof="0" smtClean="0"/>
              <a:t>13.09.2022</a:t>
            </a:fld>
            <a:endParaRPr lang="de-DE" noProof="0"/>
          </a:p>
        </p:txBody>
      </p:sp>
      <p:sp>
        <p:nvSpPr>
          <p:cNvPr id="3" name="Fußzeilenplatzhalter 2"/>
          <p:cNvSpPr>
            <a:spLocks noGrp="1"/>
          </p:cNvSpPr>
          <p:nvPr>
            <p:ph type="ftr" sz="quarter" idx="11"/>
          </p:nvPr>
        </p:nvSpPr>
        <p:spPr/>
        <p:txBody>
          <a:bodyPr rtlCol="0"/>
          <a:lstStyle/>
          <a:p>
            <a:pPr rtl="0"/>
            <a:r>
              <a:rPr lang="de-DE" noProof="0"/>
              <a:t>
              </a:t>
            </a:r>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9882598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3000" y="1097280"/>
            <a:ext cx="3931920" cy="1737360"/>
          </a:xfrm>
        </p:spPr>
        <p:txBody>
          <a:bodyPr rtlCol="0" anchor="b">
            <a:noAutofit/>
          </a:bodyPr>
          <a:lstStyle>
            <a:lvl1pPr>
              <a:lnSpc>
                <a:spcPct val="90000"/>
              </a:lnSpc>
              <a:defRPr sz="4000" b="0"/>
            </a:lvl1pPr>
          </a:lstStyle>
          <a:p>
            <a:pPr rtl="0"/>
            <a:r>
              <a:rPr lang="de-DE" noProof="0"/>
              <a:t>Titelmasterformat durch Klicken bearbeiten</a:t>
            </a:r>
          </a:p>
        </p:txBody>
      </p:sp>
      <p:sp>
        <p:nvSpPr>
          <p:cNvPr id="3" name="Inhaltsplatzhalter 2"/>
          <p:cNvSpPr>
            <a:spLocks noGrp="1"/>
          </p:cNvSpPr>
          <p:nvPr>
            <p:ph idx="1" hasCustomPrompt="1"/>
          </p:nvPr>
        </p:nvSpPr>
        <p:spPr>
          <a:xfrm>
            <a:off x="5852159" y="1097280"/>
            <a:ext cx="5212080" cy="466344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143000" y="2834640"/>
            <a:ext cx="3931920" cy="301752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C953D710-BD87-43FF-B913-182722448EB8}" type="datetime1">
              <a:rPr lang="de-DE" noProof="0" smtClean="0"/>
              <a:t>13.09.2022</a:t>
            </a:fld>
            <a:endParaRPr lang="de-DE" noProof="0"/>
          </a:p>
        </p:txBody>
      </p:sp>
      <p:sp>
        <p:nvSpPr>
          <p:cNvPr id="6" name="Fußzeilenplatzhalter 5"/>
          <p:cNvSpPr>
            <a:spLocks noGrp="1"/>
          </p:cNvSpPr>
          <p:nvPr>
            <p:ph type="ftr" sz="quarter" idx="11"/>
          </p:nvPr>
        </p:nvSpPr>
        <p:spPr/>
        <p:txBody>
          <a:bodyPr rtlCol="0"/>
          <a:lstStyle/>
          <a:p>
            <a:pPr rtl="0"/>
            <a:r>
              <a:rPr lang="de-DE" noProof="0"/>
              <a:t>
              </a:t>
            </a:r>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215838360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3000" y="1097280"/>
            <a:ext cx="3931920" cy="1737360"/>
          </a:xfrm>
        </p:spPr>
        <p:txBody>
          <a:bodyPr rtlCol="0" anchor="b">
            <a:noAutofit/>
          </a:bodyPr>
          <a:lstStyle>
            <a:lvl1pPr>
              <a:lnSpc>
                <a:spcPct val="90000"/>
              </a:lnSpc>
              <a:defRPr sz="4000" b="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5413248" y="1069847"/>
            <a:ext cx="6099048" cy="4800600"/>
          </a:xfrm>
        </p:spPr>
        <p:txBody>
          <a:bodyPr lIns="274320" tIns="182880" rtlCol="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143000" y="2834640"/>
            <a:ext cx="3931920" cy="288036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05F2D2C0-5911-47E3-93E5-639ED7864E22}" type="datetime1">
              <a:rPr lang="de-DE" noProof="0" smtClean="0"/>
              <a:t>13.09.2022</a:t>
            </a:fld>
            <a:endParaRPr lang="de-DE" noProof="0"/>
          </a:p>
        </p:txBody>
      </p:sp>
      <p:sp>
        <p:nvSpPr>
          <p:cNvPr id="6" name="Fußzeilenplatzhalter 5"/>
          <p:cNvSpPr>
            <a:spLocks noGrp="1"/>
          </p:cNvSpPr>
          <p:nvPr>
            <p:ph type="ftr" sz="quarter" idx="11"/>
          </p:nvPr>
        </p:nvSpPr>
        <p:spPr/>
        <p:txBody>
          <a:bodyPr rtlCol="0"/>
          <a:lstStyle/>
          <a:p>
            <a:pPr rtl="0"/>
            <a:r>
              <a:rPr lang="de-DE" noProof="0"/>
              <a:t>
              </a:t>
            </a:r>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7408487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hteck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elplatzhalt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pPr rtl="0"/>
            <a:r>
              <a:rPr lang="de-DE" noProof="0"/>
              <a:t>Titelmasterformat durch Klicken bearbeiten</a:t>
            </a:r>
          </a:p>
        </p:txBody>
      </p:sp>
      <p:sp>
        <p:nvSpPr>
          <p:cNvPr id="3" name="Textplatzhalt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rtl="0"/>
            <a:fld id="{4A040BB1-B6BF-4D6A-AADE-2F896069C1C8}" type="datetime1">
              <a:rPr lang="de-DE" noProof="0" smtClean="0"/>
              <a:t>13.09.2022</a:t>
            </a:fld>
            <a:endParaRPr lang="de-DE" noProof="0"/>
          </a:p>
        </p:txBody>
      </p:sp>
      <p:sp>
        <p:nvSpPr>
          <p:cNvPr id="5" name="Fußzeilenplatzhalt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rtl="0"/>
            <a:r>
              <a:rPr lang="de-DE" noProof="0"/>
              <a:t>
              </a:t>
            </a:r>
          </a:p>
        </p:txBody>
      </p:sp>
      <p:sp>
        <p:nvSpPr>
          <p:cNvPr id="6" name="Foliennummernplatzhalt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rtl="0"/>
            <a:fld id="{6D22F896-40B5-4ADD-8801-0D06FADFA095}" type="slidenum">
              <a:rPr lang="de-DE" noProof="0" smtClean="0"/>
              <a:pPr/>
              <a:t>‹Nr.›</a:t>
            </a:fld>
            <a:endParaRPr lang="de-DE" noProof="0"/>
          </a:p>
        </p:txBody>
      </p:sp>
    </p:spTree>
    <p:extLst>
      <p:ext uri="{BB962C8B-B14F-4D97-AF65-F5344CB8AC3E}">
        <p14:creationId xmlns:p14="http://schemas.microsoft.com/office/powerpoint/2010/main" val="1702258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medimops.de/,lydia-nassal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50" name="Gerader Verbinder 41">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050E78D6-F072-48E7-8270-20EFBDD26F36}"/>
              </a:ext>
            </a:extLst>
          </p:cNvPr>
          <p:cNvSpPr>
            <a:spLocks noGrp="1"/>
          </p:cNvSpPr>
          <p:nvPr>
            <p:ph type="ctrTitle"/>
          </p:nvPr>
        </p:nvSpPr>
        <p:spPr>
          <a:xfrm>
            <a:off x="1109980" y="3934571"/>
            <a:ext cx="9966960" cy="1392053"/>
          </a:xfrm>
        </p:spPr>
        <p:txBody>
          <a:bodyPr rtlCol="0">
            <a:noAutofit/>
          </a:bodyPr>
          <a:lstStyle/>
          <a:p>
            <a:pPr rtl="0"/>
            <a:r>
              <a:rPr lang="de-DE" sz="3200" cap="none" dirty="0"/>
              <a:t>Konzeption der katholischen Kindertagesstätte </a:t>
            </a:r>
            <a:br>
              <a:rPr lang="de-DE" sz="3200" cap="none" dirty="0"/>
            </a:br>
            <a:r>
              <a:rPr lang="de-DE" sz="3200" cap="none" dirty="0"/>
              <a:t>St. Anna</a:t>
            </a:r>
            <a:br>
              <a:rPr lang="de-DE" sz="5300" cap="none" dirty="0"/>
            </a:br>
            <a:r>
              <a:rPr lang="de-DE" sz="1600" cap="none" dirty="0"/>
              <a:t>Steller Str. 16, 27239 Twistringen</a:t>
            </a:r>
            <a:br>
              <a:rPr lang="de-DE" sz="1600" cap="none" dirty="0"/>
            </a:br>
            <a:r>
              <a:rPr lang="de-DE" sz="1600" cap="none" dirty="0"/>
              <a:t>Tel.: 04243 970691</a:t>
            </a:r>
            <a:br>
              <a:rPr lang="de-DE" sz="1600" cap="none" dirty="0"/>
            </a:br>
            <a:r>
              <a:rPr lang="de-DE" sz="1600" cap="none" dirty="0" err="1"/>
              <a:t>e-mail</a:t>
            </a:r>
            <a:r>
              <a:rPr lang="de-DE" sz="1600" cap="none" dirty="0"/>
              <a:t>: kita.st.anna@gemeindeverbund.de</a:t>
            </a:r>
          </a:p>
        </p:txBody>
      </p:sp>
      <p:sp>
        <p:nvSpPr>
          <p:cNvPr id="3" name="Untertitel 2">
            <a:extLst>
              <a:ext uri="{FF2B5EF4-FFF2-40B4-BE49-F238E27FC236}">
                <a16:creationId xmlns:a16="http://schemas.microsoft.com/office/drawing/2014/main" id="{3FC7BD98-5486-489C-BAA0-A69CEFF691B3}"/>
              </a:ext>
            </a:extLst>
          </p:cNvPr>
          <p:cNvSpPr>
            <a:spLocks noGrp="1"/>
          </p:cNvSpPr>
          <p:nvPr>
            <p:ph type="subTitle" idx="1"/>
          </p:nvPr>
        </p:nvSpPr>
        <p:spPr>
          <a:xfrm>
            <a:off x="1709530" y="5598293"/>
            <a:ext cx="8767860" cy="553690"/>
          </a:xfrm>
        </p:spPr>
        <p:txBody>
          <a:bodyPr rtlCol="0">
            <a:normAutofit fontScale="92500" lnSpcReduction="20000"/>
          </a:bodyPr>
          <a:lstStyle/>
          <a:p>
            <a:pPr rtl="0"/>
            <a:br>
              <a:rPr lang="de-DE" sz="2000" dirty="0"/>
            </a:br>
            <a:endParaRPr lang="de-DE" sz="2000" dirty="0"/>
          </a:p>
        </p:txBody>
      </p:sp>
      <p:pic>
        <p:nvPicPr>
          <p:cNvPr id="9" name="Grafik 8">
            <a:extLst>
              <a:ext uri="{FF2B5EF4-FFF2-40B4-BE49-F238E27FC236}">
                <a16:creationId xmlns:a16="http://schemas.microsoft.com/office/drawing/2014/main" id="{37444CC0-B616-432C-9FCF-C3E646350BB1}"/>
              </a:ext>
            </a:extLst>
          </p:cNvPr>
          <p:cNvPicPr>
            <a:picLocks noChangeAspect="1"/>
          </p:cNvPicPr>
          <p:nvPr/>
        </p:nvPicPr>
        <p:blipFill>
          <a:blip r:embed="rId3"/>
          <a:stretch>
            <a:fillRect/>
          </a:stretch>
        </p:blipFill>
        <p:spPr>
          <a:xfrm>
            <a:off x="4042270" y="356537"/>
            <a:ext cx="4311658" cy="3072463"/>
          </a:xfrm>
          <a:prstGeom prst="rect">
            <a:avLst/>
          </a:prstGeom>
        </p:spPr>
      </p:pic>
    </p:spTree>
    <p:extLst>
      <p:ext uri="{BB962C8B-B14F-4D97-AF65-F5344CB8AC3E}">
        <p14:creationId xmlns:p14="http://schemas.microsoft.com/office/powerpoint/2010/main" val="8340504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17FA75-7AA2-42E9-A646-114B6FD32C24}"/>
              </a:ext>
            </a:extLst>
          </p:cNvPr>
          <p:cNvSpPr>
            <a:spLocks noGrp="1"/>
          </p:cNvSpPr>
          <p:nvPr>
            <p:ph type="title"/>
          </p:nvPr>
        </p:nvSpPr>
        <p:spPr>
          <a:xfrm>
            <a:off x="1143000" y="958466"/>
            <a:ext cx="9875520" cy="1007493"/>
          </a:xfrm>
        </p:spPr>
        <p:txBody>
          <a:bodyPr>
            <a:normAutofit fontScale="90000"/>
          </a:bodyPr>
          <a:lstStyle/>
          <a:p>
            <a:r>
              <a:rPr lang="de-DE" sz="2700" b="1" dirty="0">
                <a:latin typeface="Arial" panose="020B0604020202020204" pitchFamily="34" charset="0"/>
                <a:cs typeface="Arial" panose="020B0604020202020204" pitchFamily="34" charset="0"/>
              </a:rPr>
              <a:t>Niedersächsischen Orientierungsplan für Bildung und Erziehung im Elementarbereich niedersächsischer Tageseinrichtungen für</a:t>
            </a:r>
            <a:br>
              <a:rPr lang="de-DE" sz="2700" b="1" dirty="0">
                <a:latin typeface="Arial" panose="020B0604020202020204" pitchFamily="34" charset="0"/>
                <a:cs typeface="Arial" panose="020B0604020202020204" pitchFamily="34" charset="0"/>
              </a:rPr>
            </a:br>
            <a:r>
              <a:rPr lang="de-DE" sz="2700" b="1" dirty="0">
                <a:latin typeface="Arial" panose="020B0604020202020204" pitchFamily="34" charset="0"/>
                <a:cs typeface="Arial" panose="020B0604020202020204" pitchFamily="34" charset="0"/>
              </a:rPr>
              <a:t>Kinder </a:t>
            </a:r>
            <a:r>
              <a:rPr lang="de-DE" b="1" dirty="0"/>
              <a:t> </a:t>
            </a:r>
            <a:br>
              <a:rPr lang="de-DE" dirty="0"/>
            </a:br>
            <a:endParaRPr lang="de-DE" dirty="0"/>
          </a:p>
        </p:txBody>
      </p:sp>
      <p:sp>
        <p:nvSpPr>
          <p:cNvPr id="4" name="Inhaltsplatzhalter 3">
            <a:extLst>
              <a:ext uri="{FF2B5EF4-FFF2-40B4-BE49-F238E27FC236}">
                <a16:creationId xmlns:a16="http://schemas.microsoft.com/office/drawing/2014/main" id="{DD061AAD-F824-47BB-91AC-CB8FE59DB8A3}"/>
              </a:ext>
            </a:extLst>
          </p:cNvPr>
          <p:cNvSpPr>
            <a:spLocks noGrp="1"/>
          </p:cNvSpPr>
          <p:nvPr>
            <p:ph sz="half" idx="2"/>
          </p:nvPr>
        </p:nvSpPr>
        <p:spPr>
          <a:xfrm>
            <a:off x="604572" y="1881724"/>
            <a:ext cx="4754880" cy="4220879"/>
          </a:xfrm>
        </p:spPr>
        <p:txBody>
          <a:bodyPr>
            <a:normAutofit fontScale="25000" lnSpcReduction="20000"/>
          </a:bodyPr>
          <a:lstStyle/>
          <a:p>
            <a:pPr>
              <a:lnSpc>
                <a:spcPct val="170000"/>
              </a:lnSpc>
            </a:pPr>
            <a:r>
              <a:rPr lang="de-DE" sz="4300" dirty="0">
                <a:solidFill>
                  <a:schemeClr val="tx1"/>
                </a:solidFill>
                <a:latin typeface="Arial" panose="020B0604020202020204" pitchFamily="34" charset="0"/>
                <a:cs typeface="Arial" panose="020B0604020202020204" pitchFamily="34" charset="0"/>
              </a:rPr>
              <a:t>Der gesetzliche Auftrag </a:t>
            </a:r>
          </a:p>
          <a:p>
            <a:pPr>
              <a:lnSpc>
                <a:spcPct val="170000"/>
              </a:lnSpc>
            </a:pPr>
            <a:r>
              <a:rPr lang="de-DE" sz="4300" dirty="0">
                <a:solidFill>
                  <a:schemeClr val="tx1"/>
                </a:solidFill>
                <a:latin typeface="Arial" panose="020B0604020202020204" pitchFamily="34" charset="0"/>
                <a:cs typeface="Arial" panose="020B0604020202020204" pitchFamily="34" charset="0"/>
              </a:rPr>
              <a:t>Tageseinrichtungen dienen der Erziehung, Bildung und Betreuung von Kindern. Sie haben einen eigenen Erziehungs- und Bildungsauftrag. Tageseinrichtungen sollen insbesondere - die Kinder in ihrer Persönlichkeit stärken, sie in sozial verantwortliches Handeln einführen. - ihnen Kenntnisse und Fähigkeiten vermitteln, die eine eigenständige Lebensbewältigung im Rahmen der jeweiligen Möglichkeiten des einzelnen Kindes fördern. - die Erlebnisfähigkeit, Kreativität und Phantasie fördern. - den natürlichen Wissensdrang und die Freude am Lernen pflegen. - die Gleichberechtigung von Jungen und Mädchen spielerisch fördern und den Umgang von behinderten und nicht behinderten Kindern, sowie von Kindern unterschiedlicher Herkunft und Prägung untereinander, fördern.</a:t>
            </a:r>
            <a:r>
              <a:rPr lang="de-DE" sz="4300" dirty="0">
                <a:latin typeface="Arial" panose="020B0604020202020204" pitchFamily="34" charset="0"/>
                <a:cs typeface="Arial" panose="020B0604020202020204" pitchFamily="34" charset="0"/>
              </a:rPr>
              <a:t> </a:t>
            </a:r>
          </a:p>
          <a:p>
            <a:pPr>
              <a:lnSpc>
                <a:spcPct val="170000"/>
              </a:lnSpc>
            </a:pPr>
            <a:r>
              <a:rPr lang="de-DE" sz="4900" dirty="0">
                <a:latin typeface="Arial" panose="020B0604020202020204" pitchFamily="34" charset="0"/>
                <a:cs typeface="Arial" panose="020B0604020202020204" pitchFamily="34" charset="0"/>
              </a:rPr>
              <a:t>Lernbereiche und Erfahrungsfelder </a:t>
            </a:r>
          </a:p>
          <a:p>
            <a:endParaRPr lang="de-DE" sz="1700" dirty="0">
              <a:latin typeface="Arial" panose="020B0604020202020204" pitchFamily="34" charset="0"/>
              <a:cs typeface="Arial" panose="020B0604020202020204" pitchFamily="34" charset="0"/>
            </a:endParaRPr>
          </a:p>
        </p:txBody>
      </p:sp>
      <p:sp>
        <p:nvSpPr>
          <p:cNvPr id="9" name="Stern: 32 Zacken 8">
            <a:extLst>
              <a:ext uri="{FF2B5EF4-FFF2-40B4-BE49-F238E27FC236}">
                <a16:creationId xmlns:a16="http://schemas.microsoft.com/office/drawing/2014/main" id="{20CF32ED-B925-495F-8CCD-6ADDE4B2CED0}"/>
              </a:ext>
            </a:extLst>
          </p:cNvPr>
          <p:cNvSpPr/>
          <p:nvPr/>
        </p:nvSpPr>
        <p:spPr>
          <a:xfrm>
            <a:off x="8016195" y="2992376"/>
            <a:ext cx="1696596" cy="1476260"/>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Arial" panose="020B0604020202020204" pitchFamily="34" charset="0"/>
                <a:cs typeface="Arial" panose="020B0604020202020204" pitchFamily="34" charset="0"/>
              </a:rPr>
              <a:t>Bildung in der KiTa</a:t>
            </a:r>
          </a:p>
          <a:p>
            <a:pPr algn="ctr"/>
            <a:r>
              <a:rPr lang="de-DE" sz="1200" dirty="0">
                <a:latin typeface="Arial" panose="020B0604020202020204" pitchFamily="34" charset="0"/>
                <a:cs typeface="Arial" panose="020B0604020202020204" pitchFamily="34" charset="0"/>
              </a:rPr>
              <a:t>Es bewegt sich was </a:t>
            </a:r>
          </a:p>
        </p:txBody>
      </p:sp>
      <p:sp>
        <p:nvSpPr>
          <p:cNvPr id="10" name="Stern: 32 Zacken 9">
            <a:extLst>
              <a:ext uri="{FF2B5EF4-FFF2-40B4-BE49-F238E27FC236}">
                <a16:creationId xmlns:a16="http://schemas.microsoft.com/office/drawing/2014/main" id="{618F9267-4738-4EE8-A498-5625F35C74B0}"/>
              </a:ext>
            </a:extLst>
          </p:cNvPr>
          <p:cNvSpPr/>
          <p:nvPr/>
        </p:nvSpPr>
        <p:spPr>
          <a:xfrm>
            <a:off x="6978094" y="1848519"/>
            <a:ext cx="1288974" cy="1178805"/>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b="1" dirty="0"/>
              <a:t>Natur- und Lebenswelt</a:t>
            </a:r>
            <a:endParaRPr lang="de-DE" sz="1050" dirty="0"/>
          </a:p>
        </p:txBody>
      </p:sp>
      <p:sp>
        <p:nvSpPr>
          <p:cNvPr id="12" name="Stern: 32 Zacken 11">
            <a:extLst>
              <a:ext uri="{FF2B5EF4-FFF2-40B4-BE49-F238E27FC236}">
                <a16:creationId xmlns:a16="http://schemas.microsoft.com/office/drawing/2014/main" id="{871BFC74-127D-4DE6-A8F6-59655D9A7557}"/>
              </a:ext>
            </a:extLst>
          </p:cNvPr>
          <p:cNvSpPr/>
          <p:nvPr/>
        </p:nvSpPr>
        <p:spPr>
          <a:xfrm>
            <a:off x="8185461" y="1384723"/>
            <a:ext cx="1377180" cy="1178805"/>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b="1" dirty="0"/>
              <a:t>Sprache und Sprechen</a:t>
            </a:r>
            <a:endParaRPr lang="de-DE" sz="1050" dirty="0"/>
          </a:p>
        </p:txBody>
      </p:sp>
      <p:sp>
        <p:nvSpPr>
          <p:cNvPr id="13" name="Stern: 32 Zacken 12">
            <a:extLst>
              <a:ext uri="{FF2B5EF4-FFF2-40B4-BE49-F238E27FC236}">
                <a16:creationId xmlns:a16="http://schemas.microsoft.com/office/drawing/2014/main" id="{670081D7-7CCB-48A5-AACF-B4E5360BD033}"/>
              </a:ext>
            </a:extLst>
          </p:cNvPr>
          <p:cNvSpPr/>
          <p:nvPr/>
        </p:nvSpPr>
        <p:spPr>
          <a:xfrm>
            <a:off x="9390429" y="1847616"/>
            <a:ext cx="1288974" cy="1178805"/>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latin typeface="Arial" panose="020B0604020202020204" pitchFamily="34" charset="0"/>
                <a:cs typeface="Arial" panose="020B0604020202020204" pitchFamily="34" charset="0"/>
              </a:rPr>
              <a:t>Körper-Beweg-</a:t>
            </a:r>
          </a:p>
          <a:p>
            <a:pPr algn="ctr"/>
            <a:r>
              <a:rPr lang="de-DE" sz="1000" dirty="0" err="1">
                <a:latin typeface="Arial" panose="020B0604020202020204" pitchFamily="34" charset="0"/>
                <a:cs typeface="Arial" panose="020B0604020202020204" pitchFamily="34" charset="0"/>
              </a:rPr>
              <a:t>ung</a:t>
            </a:r>
            <a:r>
              <a:rPr lang="de-DE" sz="1000" dirty="0">
                <a:latin typeface="Arial" panose="020B0604020202020204" pitchFamily="34" charset="0"/>
                <a:cs typeface="Arial" panose="020B0604020202020204" pitchFamily="34" charset="0"/>
              </a:rPr>
              <a:t>- Gesund-</a:t>
            </a:r>
            <a:r>
              <a:rPr lang="de-DE" sz="1000" dirty="0" err="1">
                <a:latin typeface="Arial" panose="020B0604020202020204" pitchFamily="34" charset="0"/>
                <a:cs typeface="Arial" panose="020B0604020202020204" pitchFamily="34" charset="0"/>
              </a:rPr>
              <a:t>heit</a:t>
            </a:r>
            <a:endParaRPr lang="de-DE" sz="1000" dirty="0">
              <a:latin typeface="Arial" panose="020B0604020202020204" pitchFamily="34" charset="0"/>
              <a:cs typeface="Arial" panose="020B0604020202020204" pitchFamily="34" charset="0"/>
            </a:endParaRPr>
          </a:p>
        </p:txBody>
      </p:sp>
      <p:sp>
        <p:nvSpPr>
          <p:cNvPr id="14" name="Stern: 32 Zacken 13">
            <a:extLst>
              <a:ext uri="{FF2B5EF4-FFF2-40B4-BE49-F238E27FC236}">
                <a16:creationId xmlns:a16="http://schemas.microsoft.com/office/drawing/2014/main" id="{C16BFC82-A73E-4B48-A203-E224B1345DB4}"/>
              </a:ext>
            </a:extLst>
          </p:cNvPr>
          <p:cNvSpPr/>
          <p:nvPr/>
        </p:nvSpPr>
        <p:spPr>
          <a:xfrm>
            <a:off x="9817411" y="4410693"/>
            <a:ext cx="1248023" cy="1178805"/>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latin typeface="Arial" panose="020B0604020202020204" pitchFamily="34" charset="0"/>
                <a:cs typeface="Arial" panose="020B0604020202020204" pitchFamily="34" charset="0"/>
              </a:rPr>
              <a:t>Ethische und</a:t>
            </a:r>
          </a:p>
          <a:p>
            <a:pPr algn="ctr"/>
            <a:r>
              <a:rPr lang="de-DE" sz="900" dirty="0">
                <a:latin typeface="Arial" panose="020B0604020202020204" pitchFamily="34" charset="0"/>
                <a:cs typeface="Arial" panose="020B0604020202020204" pitchFamily="34" charset="0"/>
              </a:rPr>
              <a:t>religiöse Fragen </a:t>
            </a:r>
          </a:p>
        </p:txBody>
      </p:sp>
      <p:sp>
        <p:nvSpPr>
          <p:cNvPr id="15" name="Stern: 32 Zacken 14">
            <a:extLst>
              <a:ext uri="{FF2B5EF4-FFF2-40B4-BE49-F238E27FC236}">
                <a16:creationId xmlns:a16="http://schemas.microsoft.com/office/drawing/2014/main" id="{5652BF2D-3D90-46A6-9F2F-8B7EACCDC7E0}"/>
              </a:ext>
            </a:extLst>
          </p:cNvPr>
          <p:cNvSpPr/>
          <p:nvPr/>
        </p:nvSpPr>
        <p:spPr>
          <a:xfrm>
            <a:off x="6415562" y="4252139"/>
            <a:ext cx="1288974" cy="1178805"/>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err="1">
                <a:latin typeface="Arial" panose="020B0604020202020204" pitchFamily="34" charset="0"/>
                <a:cs typeface="Arial" panose="020B0604020202020204" pitchFamily="34" charset="0"/>
              </a:rPr>
              <a:t>Ästheti</a:t>
            </a:r>
            <a:r>
              <a:rPr lang="de-DE" sz="1050" dirty="0">
                <a:latin typeface="Arial" panose="020B0604020202020204" pitchFamily="34" charset="0"/>
                <a:cs typeface="Arial" panose="020B0604020202020204" pitchFamily="34" charset="0"/>
              </a:rPr>
              <a:t>-</a:t>
            </a:r>
          </a:p>
          <a:p>
            <a:pPr algn="ctr"/>
            <a:r>
              <a:rPr lang="de-DE" sz="1050" dirty="0" err="1">
                <a:latin typeface="Arial" panose="020B0604020202020204" pitchFamily="34" charset="0"/>
                <a:cs typeface="Arial" panose="020B0604020202020204" pitchFamily="34" charset="0"/>
              </a:rPr>
              <a:t>sche</a:t>
            </a:r>
            <a:r>
              <a:rPr lang="de-DE" sz="1050" dirty="0">
                <a:latin typeface="Arial" panose="020B0604020202020204" pitchFamily="34" charset="0"/>
                <a:cs typeface="Arial" panose="020B0604020202020204" pitchFamily="34" charset="0"/>
              </a:rPr>
              <a:t> Bildung</a:t>
            </a:r>
          </a:p>
        </p:txBody>
      </p:sp>
      <p:sp>
        <p:nvSpPr>
          <p:cNvPr id="16" name="Stern: 32 Zacken 15">
            <a:extLst>
              <a:ext uri="{FF2B5EF4-FFF2-40B4-BE49-F238E27FC236}">
                <a16:creationId xmlns:a16="http://schemas.microsoft.com/office/drawing/2014/main" id="{2AF16200-9850-4795-BC67-F69CA0AF426B}"/>
              </a:ext>
            </a:extLst>
          </p:cNvPr>
          <p:cNvSpPr/>
          <p:nvPr/>
        </p:nvSpPr>
        <p:spPr>
          <a:xfrm>
            <a:off x="8760646" y="5053306"/>
            <a:ext cx="1383774" cy="1350186"/>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latin typeface="Arial" panose="020B0604020202020204" pitchFamily="34" charset="0"/>
                <a:cs typeface="Arial" panose="020B0604020202020204" pitchFamily="34" charset="0"/>
              </a:rPr>
              <a:t>Lebens-</a:t>
            </a:r>
          </a:p>
          <a:p>
            <a:pPr algn="ctr"/>
            <a:r>
              <a:rPr lang="de-DE" sz="900" dirty="0">
                <a:latin typeface="Arial" panose="020B0604020202020204" pitchFamily="34" charset="0"/>
                <a:cs typeface="Arial" panose="020B0604020202020204" pitchFamily="34" charset="0"/>
              </a:rPr>
              <a:t>praktische </a:t>
            </a:r>
            <a:r>
              <a:rPr lang="de-DE" sz="900" dirty="0" err="1">
                <a:latin typeface="Arial" panose="020B0604020202020204" pitchFamily="34" charset="0"/>
                <a:cs typeface="Arial" panose="020B0604020202020204" pitchFamily="34" charset="0"/>
              </a:rPr>
              <a:t>Kom</a:t>
            </a:r>
            <a:r>
              <a:rPr lang="de-DE" sz="900" dirty="0">
                <a:latin typeface="Arial" panose="020B0604020202020204" pitchFamily="34" charset="0"/>
                <a:cs typeface="Arial" panose="020B0604020202020204" pitchFamily="34" charset="0"/>
              </a:rPr>
              <a:t>-</a:t>
            </a:r>
          </a:p>
          <a:p>
            <a:pPr algn="ctr"/>
            <a:r>
              <a:rPr lang="de-DE" sz="900" dirty="0" err="1">
                <a:latin typeface="Arial" panose="020B0604020202020204" pitchFamily="34" charset="0"/>
                <a:cs typeface="Arial" panose="020B0604020202020204" pitchFamily="34" charset="0"/>
              </a:rPr>
              <a:t>petenzen</a:t>
            </a:r>
            <a:r>
              <a:rPr lang="de-DE" sz="1000" dirty="0"/>
              <a:t>	</a:t>
            </a:r>
          </a:p>
        </p:txBody>
      </p:sp>
      <p:sp>
        <p:nvSpPr>
          <p:cNvPr id="17" name="Stern: 32 Zacken 16">
            <a:extLst>
              <a:ext uri="{FF2B5EF4-FFF2-40B4-BE49-F238E27FC236}">
                <a16:creationId xmlns:a16="http://schemas.microsoft.com/office/drawing/2014/main" id="{D63B18F8-B92E-4D2A-A0E5-353460D456D7}"/>
              </a:ext>
            </a:extLst>
          </p:cNvPr>
          <p:cNvSpPr/>
          <p:nvPr/>
        </p:nvSpPr>
        <p:spPr>
          <a:xfrm>
            <a:off x="7273978" y="5053306"/>
            <a:ext cx="1383774" cy="1350186"/>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latin typeface="Arial" panose="020B0604020202020204" pitchFamily="34" charset="0"/>
                <a:cs typeface="Arial" panose="020B0604020202020204" pitchFamily="34" charset="0"/>
              </a:rPr>
              <a:t>Mathe-</a:t>
            </a:r>
          </a:p>
          <a:p>
            <a:pPr algn="ctr"/>
            <a:r>
              <a:rPr lang="de-DE" sz="900" dirty="0" err="1">
                <a:latin typeface="Arial" panose="020B0604020202020204" pitchFamily="34" charset="0"/>
                <a:cs typeface="Arial" panose="020B0604020202020204" pitchFamily="34" charset="0"/>
              </a:rPr>
              <a:t>matisches</a:t>
            </a:r>
            <a:r>
              <a:rPr lang="de-DE" sz="900" dirty="0">
                <a:latin typeface="Arial" panose="020B0604020202020204" pitchFamily="34" charset="0"/>
                <a:cs typeface="Arial" panose="020B0604020202020204" pitchFamily="34" charset="0"/>
              </a:rPr>
              <a:t> Grund-</a:t>
            </a:r>
          </a:p>
          <a:p>
            <a:pPr algn="ctr"/>
            <a:r>
              <a:rPr lang="de-DE" sz="900" dirty="0" err="1">
                <a:latin typeface="Arial" panose="020B0604020202020204" pitchFamily="34" charset="0"/>
                <a:cs typeface="Arial" panose="020B0604020202020204" pitchFamily="34" charset="0"/>
              </a:rPr>
              <a:t>verständnis</a:t>
            </a:r>
            <a:endParaRPr lang="de-DE" sz="900" dirty="0">
              <a:latin typeface="Arial" panose="020B0604020202020204" pitchFamily="34" charset="0"/>
              <a:cs typeface="Arial" panose="020B0604020202020204" pitchFamily="34" charset="0"/>
            </a:endParaRPr>
          </a:p>
        </p:txBody>
      </p:sp>
      <p:sp>
        <p:nvSpPr>
          <p:cNvPr id="18" name="Stern: 32 Zacken 17">
            <a:extLst>
              <a:ext uri="{FF2B5EF4-FFF2-40B4-BE49-F238E27FC236}">
                <a16:creationId xmlns:a16="http://schemas.microsoft.com/office/drawing/2014/main" id="{D7F8F496-2AD8-40DA-9301-C1FB3E9564F3}"/>
              </a:ext>
            </a:extLst>
          </p:cNvPr>
          <p:cNvSpPr/>
          <p:nvPr/>
        </p:nvSpPr>
        <p:spPr>
          <a:xfrm>
            <a:off x="6096000" y="2842350"/>
            <a:ext cx="1453895" cy="1476260"/>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err="1">
                <a:latin typeface="Arial" panose="020B0604020202020204" pitchFamily="34" charset="0"/>
                <a:cs typeface="Arial" panose="020B0604020202020204" pitchFamily="34" charset="0"/>
              </a:rPr>
              <a:t>Entwick-lung</a:t>
            </a:r>
            <a:r>
              <a:rPr lang="de-DE" sz="900" dirty="0">
                <a:latin typeface="Arial" panose="020B0604020202020204" pitchFamily="34" charset="0"/>
                <a:cs typeface="Arial" panose="020B0604020202020204" pitchFamily="34" charset="0"/>
              </a:rPr>
              <a:t> kognitiver Fähigkeit-en der Freude am Lernen </a:t>
            </a:r>
          </a:p>
        </p:txBody>
      </p:sp>
      <p:sp>
        <p:nvSpPr>
          <p:cNvPr id="7" name="Pfeil: nach rechts 6">
            <a:extLst>
              <a:ext uri="{FF2B5EF4-FFF2-40B4-BE49-F238E27FC236}">
                <a16:creationId xmlns:a16="http://schemas.microsoft.com/office/drawing/2014/main" id="{D18CC0BF-02E6-46DF-9500-866941E488C0}"/>
              </a:ext>
            </a:extLst>
          </p:cNvPr>
          <p:cNvSpPr/>
          <p:nvPr/>
        </p:nvSpPr>
        <p:spPr>
          <a:xfrm>
            <a:off x="4055013" y="5501453"/>
            <a:ext cx="903924"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Stern: 32 Zacken 23">
            <a:extLst>
              <a:ext uri="{FF2B5EF4-FFF2-40B4-BE49-F238E27FC236}">
                <a16:creationId xmlns:a16="http://schemas.microsoft.com/office/drawing/2014/main" id="{E08F1864-1AF4-49D2-816A-75A50169C45F}"/>
              </a:ext>
            </a:extLst>
          </p:cNvPr>
          <p:cNvSpPr/>
          <p:nvPr/>
        </p:nvSpPr>
        <p:spPr>
          <a:xfrm>
            <a:off x="10034916" y="2869359"/>
            <a:ext cx="1453895" cy="1476260"/>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latin typeface="Arial" panose="020B0604020202020204" pitchFamily="34" charset="0"/>
                <a:cs typeface="Arial" panose="020B0604020202020204" pitchFamily="34" charset="0"/>
              </a:rPr>
              <a:t>Emotionale </a:t>
            </a:r>
            <a:r>
              <a:rPr lang="de-DE" sz="900" dirty="0" err="1">
                <a:latin typeface="Arial" panose="020B0604020202020204" pitchFamily="34" charset="0"/>
                <a:cs typeface="Arial" panose="020B0604020202020204" pitchFamily="34" charset="0"/>
              </a:rPr>
              <a:t>Entwick</a:t>
            </a:r>
            <a:r>
              <a:rPr lang="de-DE" sz="900" dirty="0">
                <a:latin typeface="Arial" panose="020B0604020202020204" pitchFamily="34" charset="0"/>
                <a:cs typeface="Arial" panose="020B0604020202020204" pitchFamily="34" charset="0"/>
              </a:rPr>
              <a:t>-</a:t>
            </a:r>
          </a:p>
          <a:p>
            <a:pPr algn="ctr"/>
            <a:r>
              <a:rPr lang="de-DE" sz="900" dirty="0" err="1">
                <a:latin typeface="Arial" panose="020B0604020202020204" pitchFamily="34" charset="0"/>
                <a:cs typeface="Arial" panose="020B0604020202020204" pitchFamily="34" charset="0"/>
              </a:rPr>
              <a:t>lung</a:t>
            </a:r>
            <a:r>
              <a:rPr lang="de-DE" sz="900" dirty="0">
                <a:latin typeface="Arial" panose="020B0604020202020204" pitchFamily="34" charset="0"/>
                <a:cs typeface="Arial" panose="020B0604020202020204" pitchFamily="34" charset="0"/>
              </a:rPr>
              <a:t> und soziales Lernen</a:t>
            </a:r>
          </a:p>
        </p:txBody>
      </p:sp>
    </p:spTree>
    <p:extLst>
      <p:ext uri="{BB962C8B-B14F-4D97-AF65-F5344CB8AC3E}">
        <p14:creationId xmlns:p14="http://schemas.microsoft.com/office/powerpoint/2010/main" val="368974474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20">
            <a:extLst>
              <a:ext uri="{FF2B5EF4-FFF2-40B4-BE49-F238E27FC236}">
                <a16:creationId xmlns:a16="http://schemas.microsoft.com/office/drawing/2014/main" id="{6BDD4699-587C-4E63-8A34-EC9EF3945C87}"/>
              </a:ext>
            </a:extLst>
          </p:cNvPr>
          <p:cNvSpPr>
            <a:spLocks noGrp="1"/>
          </p:cNvSpPr>
          <p:nvPr>
            <p:ph type="title"/>
          </p:nvPr>
        </p:nvSpPr>
        <p:spPr/>
        <p:txBody>
          <a:bodyPr/>
          <a:lstStyle/>
          <a:p>
            <a:r>
              <a:rPr lang="de-DE" dirty="0"/>
              <a:t>Unser pädagogischer Ansatz</a:t>
            </a:r>
          </a:p>
        </p:txBody>
      </p:sp>
      <p:sp>
        <p:nvSpPr>
          <p:cNvPr id="25" name="Inhaltsplatzhalter 24">
            <a:extLst>
              <a:ext uri="{FF2B5EF4-FFF2-40B4-BE49-F238E27FC236}">
                <a16:creationId xmlns:a16="http://schemas.microsoft.com/office/drawing/2014/main" id="{5833C30B-CBAF-44C1-AEAC-E9BDDDD8A122}"/>
              </a:ext>
            </a:extLst>
          </p:cNvPr>
          <p:cNvSpPr>
            <a:spLocks noGrp="1"/>
          </p:cNvSpPr>
          <p:nvPr>
            <p:ph sz="half" idx="1"/>
          </p:nvPr>
        </p:nvSpPr>
        <p:spPr>
          <a:xfrm>
            <a:off x="1046602" y="1861851"/>
            <a:ext cx="4851278" cy="4218908"/>
          </a:xfrm>
        </p:spPr>
        <p:txBody>
          <a:bodyPr>
            <a:normAutofit fontScale="40000" lnSpcReduction="20000"/>
          </a:bodyPr>
          <a:lstStyle/>
          <a:p>
            <a:pPr>
              <a:lnSpc>
                <a:spcPct val="120000"/>
              </a:lnSpc>
              <a:spcAft>
                <a:spcPts val="1000"/>
              </a:spcAft>
            </a:pPr>
            <a:r>
              <a:rPr lang="de-DE" sz="3000" dirty="0">
                <a:solidFill>
                  <a:schemeClr val="tx1"/>
                </a:solidFill>
                <a:latin typeface="Arial" panose="020B0604020202020204" pitchFamily="34" charset="0"/>
                <a:ea typeface="Times New Roman" panose="02020603050405020304" pitchFamily="18" charset="0"/>
                <a:cs typeface="Arial" panose="020B0604020202020204" pitchFamily="34" charset="0"/>
              </a:rPr>
              <a:t>Von Geburt an sind alle Kinder aktive Entdecker ihrer Welt. Sie eignen sich über Erkundungs- und Neugierverhalten Wissen und Fähigkeiten an, probieren sich aus und setzen sich selbst Entwicklungsaufgaben. Voraussetzung für eine gelingende Entwicklung ist ein vertrauensvolles Verhältnis zu den Bezugspersonen, die als Basis Entwicklungsbereiche ebnen.</a:t>
            </a:r>
          </a:p>
          <a:p>
            <a:pPr>
              <a:lnSpc>
                <a:spcPct val="115000"/>
              </a:lnSpc>
              <a:spcAft>
                <a:spcPts val="1000"/>
              </a:spcAft>
            </a:pPr>
            <a:r>
              <a:rPr lang="de-DE" sz="3000" dirty="0">
                <a:solidFill>
                  <a:schemeClr val="tx1"/>
                </a:solidFill>
                <a:latin typeface="Arial" panose="020B0604020202020204" pitchFamily="34" charset="0"/>
                <a:ea typeface="Times New Roman" panose="02020603050405020304" pitchFamily="18" charset="0"/>
                <a:cs typeface="Arial" panose="020B0604020202020204" pitchFamily="34" charset="0"/>
              </a:rPr>
              <a:t>Daher ist der Aufbau von Beziehungen und Bindungen von zentraler Bedeutung für die Entwicklung und Bildung der Kinder. </a:t>
            </a:r>
          </a:p>
          <a:p>
            <a:pPr algn="ctr">
              <a:lnSpc>
                <a:spcPct val="115000"/>
              </a:lnSpc>
              <a:spcAft>
                <a:spcPts val="1000"/>
              </a:spcAft>
            </a:pPr>
            <a:r>
              <a:rPr lang="de-DE" sz="3000" b="1" dirty="0">
                <a:solidFill>
                  <a:schemeClr val="tx1"/>
                </a:solidFill>
                <a:latin typeface="Arial" panose="020B0604020202020204" pitchFamily="34" charset="0"/>
                <a:ea typeface="Times New Roman" panose="02020603050405020304" pitchFamily="18" charset="0"/>
                <a:cs typeface="Arial" panose="020B0604020202020204" pitchFamily="34" charset="0"/>
              </a:rPr>
              <a:t>„Ein Jeder kann kommen, ein Jeder ist willkommen“</a:t>
            </a:r>
            <a:endParaRPr lang="de-DE" sz="3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tabLst>
                <a:tab pos="1362075" algn="l"/>
              </a:tabLst>
            </a:pPr>
            <a:r>
              <a:rPr lang="de-DE" sz="3000" dirty="0">
                <a:solidFill>
                  <a:schemeClr val="tx1"/>
                </a:solidFill>
                <a:latin typeface="Arial" panose="020B0604020202020204" pitchFamily="34" charset="0"/>
                <a:ea typeface="Times New Roman" panose="02020603050405020304" pitchFamily="18" charset="0"/>
                <a:cs typeface="Arial" panose="020B0604020202020204" pitchFamily="34" charset="0"/>
              </a:rPr>
              <a:t>Unser Handeln ist darauf ausgerichtet, dass jedes Kind seinen Weg in seinem Tempo gehen kann.</a:t>
            </a:r>
          </a:p>
          <a:p>
            <a:pPr algn="just">
              <a:lnSpc>
                <a:spcPct val="115000"/>
              </a:lnSpc>
              <a:spcAft>
                <a:spcPts val="1000"/>
              </a:spcAft>
              <a:tabLst>
                <a:tab pos="1362075" algn="l"/>
              </a:tabLst>
            </a:pPr>
            <a:r>
              <a:rPr lang="de-DE" sz="3000" dirty="0">
                <a:solidFill>
                  <a:schemeClr val="tx1"/>
                </a:solidFill>
                <a:latin typeface="Arial" panose="020B0604020202020204" pitchFamily="34" charset="0"/>
                <a:ea typeface="Times New Roman" panose="02020603050405020304" pitchFamily="18" charset="0"/>
                <a:cs typeface="Arial" panose="020B0604020202020204" pitchFamily="34" charset="0"/>
              </a:rPr>
              <a:t>Als konfessionelle Kindertagesstätte ist es unser Anliegen, christliche Werte und Traditionen zu vermitteln. Der gesamte Ablauf des Zusammenlebens ist auf das kath. Profil abgestimmt. Jedes Kind ist ein Geschenk Gottes.</a:t>
            </a:r>
          </a:p>
          <a:p>
            <a:endParaRPr lang="de-DE" dirty="0"/>
          </a:p>
        </p:txBody>
      </p:sp>
      <p:sp>
        <p:nvSpPr>
          <p:cNvPr id="26" name="Inhaltsplatzhalter 25">
            <a:extLst>
              <a:ext uri="{FF2B5EF4-FFF2-40B4-BE49-F238E27FC236}">
                <a16:creationId xmlns:a16="http://schemas.microsoft.com/office/drawing/2014/main" id="{8000A258-62A5-436F-98DE-796DBDA5A383}"/>
              </a:ext>
            </a:extLst>
          </p:cNvPr>
          <p:cNvSpPr>
            <a:spLocks noGrp="1"/>
          </p:cNvSpPr>
          <p:nvPr>
            <p:ph sz="half" idx="2"/>
          </p:nvPr>
        </p:nvSpPr>
        <p:spPr/>
        <p:txBody>
          <a:bodyPr>
            <a:normAutofit fontScale="40000" lnSpcReduction="20000"/>
          </a:bodyPr>
          <a:lstStyle/>
          <a:p>
            <a:pPr marL="45720" lvl="0" indent="0">
              <a:buNone/>
            </a:pPr>
            <a:r>
              <a:rPr lang="de-DE" sz="3400" b="1" dirty="0">
                <a:solidFill>
                  <a:schemeClr val="tx1"/>
                </a:solidFill>
                <a:latin typeface="Arial" panose="020B0604020202020204" pitchFamily="34" charset="0"/>
                <a:cs typeface="Arial" panose="020B0604020202020204" pitchFamily="34" charset="0"/>
              </a:rPr>
              <a:t>Das ist uns wichtig:</a:t>
            </a:r>
          </a:p>
          <a:p>
            <a:pPr>
              <a:buFont typeface="Wingdings" panose="05000000000000000000" pitchFamily="2" charset="2"/>
              <a:buChar char="§"/>
            </a:pPr>
            <a:r>
              <a:rPr lang="de-DE" sz="3500" dirty="0">
                <a:solidFill>
                  <a:schemeClr val="tx1"/>
                </a:solidFill>
                <a:latin typeface="Arial" panose="020B0604020202020204" pitchFamily="34" charset="0"/>
                <a:cs typeface="Arial" panose="020B0604020202020204" pitchFamily="34" charset="0"/>
              </a:rPr>
              <a:t>Sozialkompetenz, eine stabile Ich-Struktur aufbauen</a:t>
            </a:r>
          </a:p>
          <a:p>
            <a:pPr>
              <a:buFont typeface="Wingdings" panose="05000000000000000000" pitchFamily="2" charset="2"/>
              <a:buChar char="§"/>
            </a:pPr>
            <a:r>
              <a:rPr lang="de-DE" sz="3500" dirty="0">
                <a:solidFill>
                  <a:schemeClr val="tx1"/>
                </a:solidFill>
                <a:latin typeface="Arial" panose="020B0604020202020204" pitchFamily="34" charset="0"/>
                <a:cs typeface="Arial" panose="020B0604020202020204" pitchFamily="34" charset="0"/>
              </a:rPr>
              <a:t>Ganzheitliche Entwicklungsförderung</a:t>
            </a:r>
          </a:p>
          <a:p>
            <a:pPr>
              <a:buFont typeface="Wingdings" panose="05000000000000000000" pitchFamily="2" charset="2"/>
              <a:buChar char="§"/>
            </a:pPr>
            <a:r>
              <a:rPr lang="de-DE" sz="3500" dirty="0">
                <a:solidFill>
                  <a:schemeClr val="tx1"/>
                </a:solidFill>
                <a:latin typeface="Arial" panose="020B0604020202020204" pitchFamily="34" charset="0"/>
                <a:cs typeface="Arial" panose="020B0604020202020204" pitchFamily="34" charset="0"/>
              </a:rPr>
              <a:t>Selbstständigkeit</a:t>
            </a:r>
          </a:p>
          <a:p>
            <a:pPr>
              <a:buFont typeface="Wingdings" panose="05000000000000000000" pitchFamily="2" charset="2"/>
              <a:buChar char="§"/>
            </a:pPr>
            <a:r>
              <a:rPr lang="de-DE" sz="3500" dirty="0">
                <a:solidFill>
                  <a:schemeClr val="tx1"/>
                </a:solidFill>
                <a:latin typeface="Arial" panose="020B0604020202020204" pitchFamily="34" charset="0"/>
                <a:cs typeface="Arial" panose="020B0604020202020204" pitchFamily="34" charset="0"/>
              </a:rPr>
              <a:t>Glaubensprägung</a:t>
            </a:r>
          </a:p>
          <a:p>
            <a:pPr>
              <a:buFont typeface="Wingdings" panose="05000000000000000000" pitchFamily="2" charset="2"/>
              <a:buChar char="§"/>
            </a:pPr>
            <a:r>
              <a:rPr lang="de-DE" sz="3500" dirty="0">
                <a:solidFill>
                  <a:schemeClr val="tx1"/>
                </a:solidFill>
                <a:latin typeface="Arial" panose="020B0604020202020204" pitchFamily="34" charset="0"/>
                <a:cs typeface="Arial" panose="020B0604020202020204" pitchFamily="34" charset="0"/>
              </a:rPr>
              <a:t>Verlässlichkeit und klare Beziehungen aufbauen </a:t>
            </a:r>
          </a:p>
          <a:p>
            <a:pPr>
              <a:buFont typeface="Wingdings" panose="05000000000000000000" pitchFamily="2" charset="2"/>
              <a:buChar char="§"/>
            </a:pPr>
            <a:r>
              <a:rPr lang="de-DE" sz="3500" dirty="0">
                <a:solidFill>
                  <a:schemeClr val="tx1"/>
                </a:solidFill>
                <a:latin typeface="Arial" panose="020B0604020202020204" pitchFamily="34" charset="0"/>
                <a:cs typeface="Arial" panose="020B0604020202020204" pitchFamily="34" charset="0"/>
              </a:rPr>
              <a:t>Steigerung des Selbstwertgefühls</a:t>
            </a:r>
          </a:p>
          <a:p>
            <a:pPr>
              <a:buFont typeface="Wingdings" panose="05000000000000000000" pitchFamily="2" charset="2"/>
              <a:buChar char="§"/>
            </a:pPr>
            <a:r>
              <a:rPr lang="de-DE" sz="3500" dirty="0">
                <a:solidFill>
                  <a:schemeClr val="tx1"/>
                </a:solidFill>
                <a:latin typeface="Arial" panose="020B0604020202020204" pitchFamily="34" charset="0"/>
                <a:cs typeface="Arial" panose="020B0604020202020204" pitchFamily="34" charset="0"/>
              </a:rPr>
              <a:t>Entwicklungsimpulse geben </a:t>
            </a:r>
          </a:p>
          <a:p>
            <a:pPr lvl="0">
              <a:buFont typeface="Wingdings" panose="05000000000000000000" pitchFamily="2" charset="2"/>
              <a:buChar char="§"/>
            </a:pPr>
            <a:r>
              <a:rPr lang="de-DE" sz="3500" dirty="0">
                <a:solidFill>
                  <a:schemeClr val="tx1"/>
                </a:solidFill>
                <a:latin typeface="Arial" panose="020B0604020202020204" pitchFamily="34" charset="0"/>
                <a:cs typeface="Arial" panose="020B0604020202020204" pitchFamily="34" charset="0"/>
              </a:rPr>
              <a:t>Gruppenübergreifendes Arbeiten</a:t>
            </a:r>
          </a:p>
          <a:p>
            <a:pPr lvl="0">
              <a:buFont typeface="Wingdings" panose="05000000000000000000" pitchFamily="2" charset="2"/>
              <a:buChar char="§"/>
            </a:pPr>
            <a:r>
              <a:rPr lang="de-DE" sz="3500" dirty="0">
                <a:solidFill>
                  <a:schemeClr val="tx1"/>
                </a:solidFill>
                <a:latin typeface="Arial" panose="020B0604020202020204" pitchFamily="34" charset="0"/>
                <a:cs typeface="Arial" panose="020B0604020202020204" pitchFamily="34" charset="0"/>
              </a:rPr>
              <a:t>Situationsorientierter Ansatz</a:t>
            </a:r>
          </a:p>
          <a:p>
            <a:pPr lvl="0">
              <a:buFont typeface="Wingdings" panose="05000000000000000000" pitchFamily="2" charset="2"/>
              <a:buChar char="§"/>
            </a:pPr>
            <a:r>
              <a:rPr lang="de-DE" sz="3500" dirty="0">
                <a:solidFill>
                  <a:schemeClr val="tx1"/>
                </a:solidFill>
                <a:latin typeface="Arial" panose="020B0604020202020204" pitchFamily="34" charset="0"/>
                <a:cs typeface="Arial" panose="020B0604020202020204" pitchFamily="34" charset="0"/>
              </a:rPr>
              <a:t>Freude, Geborgenheit und Wohlfühlen</a:t>
            </a:r>
          </a:p>
          <a:p>
            <a:pPr lvl="0">
              <a:buFont typeface="Wingdings" panose="05000000000000000000" pitchFamily="2" charset="2"/>
              <a:buChar char="§"/>
            </a:pPr>
            <a:r>
              <a:rPr lang="de-DE" sz="3500" dirty="0">
                <a:solidFill>
                  <a:schemeClr val="tx1"/>
                </a:solidFill>
                <a:latin typeface="Arial" panose="020B0604020202020204" pitchFamily="34" charset="0"/>
                <a:cs typeface="Arial" panose="020B0604020202020204" pitchFamily="34" charset="0"/>
              </a:rPr>
              <a:t>Bewegung und Sprache</a:t>
            </a:r>
          </a:p>
          <a:p>
            <a:pPr lvl="0"/>
            <a:endParaRPr lang="de-DE" sz="2300" dirty="0">
              <a:solidFill>
                <a:schemeClr val="tx1"/>
              </a:solidFill>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340662700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C969E-3538-46CB-ABE8-1DB72FAB3AD9}"/>
              </a:ext>
            </a:extLst>
          </p:cNvPr>
          <p:cNvSpPr>
            <a:spLocks noGrp="1"/>
          </p:cNvSpPr>
          <p:nvPr>
            <p:ph type="title"/>
          </p:nvPr>
        </p:nvSpPr>
        <p:spPr/>
        <p:txBody>
          <a:bodyPr/>
          <a:lstStyle/>
          <a:p>
            <a:r>
              <a:rPr lang="de-DE" dirty="0"/>
              <a:t>Unser pädagogischer Ansatz </a:t>
            </a:r>
          </a:p>
        </p:txBody>
      </p:sp>
      <p:sp>
        <p:nvSpPr>
          <p:cNvPr id="3" name="Inhaltsplatzhalter 2">
            <a:extLst>
              <a:ext uri="{FF2B5EF4-FFF2-40B4-BE49-F238E27FC236}">
                <a16:creationId xmlns:a16="http://schemas.microsoft.com/office/drawing/2014/main" id="{5BA3DCDB-3BDE-402F-8618-8AD1078C05F1}"/>
              </a:ext>
            </a:extLst>
          </p:cNvPr>
          <p:cNvSpPr>
            <a:spLocks noGrp="1"/>
          </p:cNvSpPr>
          <p:nvPr>
            <p:ph idx="1"/>
          </p:nvPr>
        </p:nvSpPr>
        <p:spPr/>
        <p:txBody>
          <a:bodyPr>
            <a:normAutofit/>
          </a:bodyPr>
          <a:lstStyle/>
          <a:p>
            <a:pPr marL="45720" indent="0">
              <a:buNone/>
            </a:pPr>
            <a:r>
              <a:rPr lang="de-DE" sz="2000" b="1" dirty="0"/>
              <a:t>Situationsorientierter Ansatz </a:t>
            </a:r>
          </a:p>
          <a:p>
            <a:pPr marL="45720" indent="0">
              <a:buNone/>
            </a:pPr>
            <a:r>
              <a:rPr lang="de-DE" sz="2000" dirty="0"/>
              <a:t>„Wir holen das Kind dort ab, wo es steht“</a:t>
            </a:r>
          </a:p>
          <a:p>
            <a:pPr marL="45720" indent="0">
              <a:buNone/>
            </a:pPr>
            <a:r>
              <a:rPr lang="de-DE" sz="2000" dirty="0"/>
              <a:t> In unserer KiTa arbeiten wir nach dem situationsorientierten Ansatz, d.h. wir handeln nach der individuell gegebenen Situation und den momentanen Bedürfnissen der Kinder. Der Ausgangspunkt für unsere pädagogische Arbeit sind daher immer die Themen und Entwicklungsprozesse der Kinder. Anhand dieser gestalten wir mit den Kindern altersentsprechende Projekte und Aktionen. Wir beobachten die Kinder in allen Situationen des Alltags und greifen aktuelle Ereignisse, Interessen und Wünsche der Kinder auf. Entsprechend den Interessen, aber auch angepasst an die sozialen Interaktionen zwischen den Kindern, gestalten wir auch die Gruppenräume und Begegnungsstätten. Uns ist es wichtig, dass die Kinder Freiräume und Erfahrungsmöglichkeiten haben und nicht, durch Verplanung und Terminierung, in ihren Prozessen gestört werden. </a:t>
            </a:r>
          </a:p>
        </p:txBody>
      </p:sp>
    </p:spTree>
    <p:extLst>
      <p:ext uri="{BB962C8B-B14F-4D97-AF65-F5344CB8AC3E}">
        <p14:creationId xmlns:p14="http://schemas.microsoft.com/office/powerpoint/2010/main" val="217021115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EE3D237-C507-465F-8F0D-7A3D06F28F99}"/>
              </a:ext>
            </a:extLst>
          </p:cNvPr>
          <p:cNvSpPr>
            <a:spLocks noGrp="1"/>
          </p:cNvSpPr>
          <p:nvPr>
            <p:ph type="title"/>
          </p:nvPr>
        </p:nvSpPr>
        <p:spPr/>
        <p:txBody>
          <a:bodyPr/>
          <a:lstStyle/>
          <a:p>
            <a:r>
              <a:rPr lang="de-DE" b="1" dirty="0"/>
              <a:t>Kinderschutzkonzept</a:t>
            </a:r>
            <a:br>
              <a:rPr lang="de-DE" dirty="0"/>
            </a:br>
            <a:endParaRPr lang="de-DE" dirty="0"/>
          </a:p>
        </p:txBody>
      </p:sp>
      <p:sp>
        <p:nvSpPr>
          <p:cNvPr id="7" name="Inhaltsplatzhalter 6">
            <a:extLst>
              <a:ext uri="{FF2B5EF4-FFF2-40B4-BE49-F238E27FC236}">
                <a16:creationId xmlns:a16="http://schemas.microsoft.com/office/drawing/2014/main" id="{FB4ED751-AEE1-4F77-9348-62B320E499E1}"/>
              </a:ext>
            </a:extLst>
          </p:cNvPr>
          <p:cNvSpPr>
            <a:spLocks noGrp="1"/>
          </p:cNvSpPr>
          <p:nvPr>
            <p:ph sz="half" idx="1"/>
          </p:nvPr>
        </p:nvSpPr>
        <p:spPr/>
        <p:txBody>
          <a:bodyPr>
            <a:normAutofit fontScale="25000" lnSpcReduction="20000"/>
          </a:bodyPr>
          <a:lstStyle/>
          <a:p>
            <a:pPr marL="45720" indent="0">
              <a:buNone/>
            </a:pPr>
            <a:r>
              <a:rPr lang="de-DE" b="1" dirty="0"/>
              <a:t> </a:t>
            </a:r>
            <a:endParaRPr lang="de-DE" dirty="0"/>
          </a:p>
          <a:p>
            <a:pPr marL="45720" indent="0">
              <a:lnSpc>
                <a:spcPct val="120000"/>
              </a:lnSpc>
              <a:buNone/>
            </a:pPr>
            <a:r>
              <a:rPr lang="de-DE" sz="5600" dirty="0">
                <a:solidFill>
                  <a:schemeClr val="tx1"/>
                </a:solidFill>
                <a:latin typeface="Arial" panose="020B0604020202020204" pitchFamily="34" charset="0"/>
                <a:cs typeface="Arial" panose="020B0604020202020204" pitchFamily="34" charset="0"/>
              </a:rPr>
              <a:t>Mit Einführung des § 8a SGB VIII zum 01.10.2005 wurde der „Schutzauftrag bei Kindeswohlgefährdung“ konkretisiert und aufgewertet.</a:t>
            </a:r>
          </a:p>
          <a:p>
            <a:pPr marL="45720" indent="0">
              <a:lnSpc>
                <a:spcPct val="120000"/>
              </a:lnSpc>
              <a:buNone/>
            </a:pPr>
            <a:r>
              <a:rPr lang="de-DE" sz="5600" dirty="0">
                <a:solidFill>
                  <a:schemeClr val="tx1"/>
                </a:solidFill>
                <a:latin typeface="Arial" panose="020B0604020202020204" pitchFamily="34" charset="0"/>
                <a:cs typeface="Arial" panose="020B0604020202020204" pitchFamily="34" charset="0"/>
              </a:rPr>
              <a:t>Jedes Kind hat das Recht gesund und unter kindgerechten Umständen aufzuwachsen.</a:t>
            </a:r>
          </a:p>
          <a:p>
            <a:pPr marL="45720" indent="0">
              <a:lnSpc>
                <a:spcPct val="120000"/>
              </a:lnSpc>
              <a:buNone/>
            </a:pPr>
            <a:r>
              <a:rPr lang="de-DE" sz="5600" dirty="0">
                <a:solidFill>
                  <a:schemeClr val="tx1"/>
                </a:solidFill>
                <a:latin typeface="Arial" panose="020B0604020202020204" pitchFamily="34" charset="0"/>
                <a:cs typeface="Arial" panose="020B0604020202020204" pitchFamily="34" charset="0"/>
              </a:rPr>
              <a:t>Kinder unterliegen einem besonderen, gesetzlich festgeschriebenen, Schutzauftrag. Dies bedeutet, dass sie einen umfassenden Schutz vor Gefährdungen benötigen, sowohl im familiären als auch im institutionellen Kontext. Im institutionellen Kontext beginnt der Kinderschutz bereits mit der pädagogischen Konzeption.</a:t>
            </a:r>
          </a:p>
        </p:txBody>
      </p:sp>
      <p:sp>
        <p:nvSpPr>
          <p:cNvPr id="8" name="Inhaltsplatzhalter 7">
            <a:extLst>
              <a:ext uri="{FF2B5EF4-FFF2-40B4-BE49-F238E27FC236}">
                <a16:creationId xmlns:a16="http://schemas.microsoft.com/office/drawing/2014/main" id="{05E60EE4-C0D2-428E-8B2D-404D3F58F18C}"/>
              </a:ext>
            </a:extLst>
          </p:cNvPr>
          <p:cNvSpPr>
            <a:spLocks noGrp="1"/>
          </p:cNvSpPr>
          <p:nvPr>
            <p:ph sz="half" idx="2"/>
          </p:nvPr>
        </p:nvSpPr>
        <p:spPr>
          <a:xfrm>
            <a:off x="6267612" y="1333041"/>
            <a:ext cx="4754880" cy="4747719"/>
          </a:xfrm>
        </p:spPr>
        <p:txBody>
          <a:bodyPr>
            <a:normAutofit fontScale="25000" lnSpcReduction="20000"/>
          </a:bodyPr>
          <a:lstStyle/>
          <a:p>
            <a:pPr marL="45720" indent="0">
              <a:buNone/>
            </a:pPr>
            <a:r>
              <a:rPr lang="de-DE" sz="5600" b="1" dirty="0">
                <a:solidFill>
                  <a:schemeClr val="tx1"/>
                </a:solidFill>
                <a:latin typeface="Arial" panose="020B0604020202020204" pitchFamily="34" charset="0"/>
                <a:cs typeface="Arial" panose="020B0604020202020204" pitchFamily="34" charset="0"/>
              </a:rPr>
              <a:t>Unsere Ziele </a:t>
            </a:r>
            <a:endParaRPr lang="de-DE" sz="5600" dirty="0">
              <a:solidFill>
                <a:schemeClr val="tx1"/>
              </a:solidFill>
              <a:latin typeface="Arial" panose="020B0604020202020204" pitchFamily="34" charset="0"/>
              <a:cs typeface="Arial" panose="020B0604020202020204" pitchFamily="34" charset="0"/>
            </a:endParaRPr>
          </a:p>
          <a:p>
            <a:pPr lvl="0">
              <a:lnSpc>
                <a:spcPct val="120000"/>
              </a:lnSpc>
            </a:pPr>
            <a:r>
              <a:rPr lang="de-DE" sz="5600" dirty="0">
                <a:solidFill>
                  <a:schemeClr val="tx1"/>
                </a:solidFill>
                <a:latin typeface="Arial" panose="020B0604020202020204" pitchFamily="34" charset="0"/>
                <a:cs typeface="Arial" panose="020B0604020202020204" pitchFamily="34" charset="0"/>
              </a:rPr>
              <a:t>Kinder erfahren Schutz und emotionale Unterstützung</a:t>
            </a:r>
          </a:p>
          <a:p>
            <a:pPr lvl="0">
              <a:lnSpc>
                <a:spcPct val="120000"/>
              </a:lnSpc>
            </a:pPr>
            <a:r>
              <a:rPr lang="de-DE" sz="5600" dirty="0">
                <a:solidFill>
                  <a:schemeClr val="tx1"/>
                </a:solidFill>
                <a:latin typeface="Arial" panose="020B0604020202020204" pitchFamily="34" charset="0"/>
                <a:cs typeface="Arial" panose="020B0604020202020204" pitchFamily="34" charset="0"/>
              </a:rPr>
              <a:t>Die Stärkung der Persönlichkeit und Selbstbestimmung der Kinder  wird zum festen Bestandteil im Erziehungs-,Bildungs- und Betreuungsauftrag. Es ist ein gemeinsames Ziel der Erziehungs- und Bildungspartnerschaft mit den Eltern. </a:t>
            </a:r>
          </a:p>
          <a:p>
            <a:pPr lvl="0">
              <a:lnSpc>
                <a:spcPct val="120000"/>
              </a:lnSpc>
            </a:pPr>
            <a:r>
              <a:rPr lang="de-DE" sz="5600" dirty="0">
                <a:solidFill>
                  <a:schemeClr val="tx1"/>
                </a:solidFill>
                <a:latin typeface="Arial" panose="020B0604020202020204" pitchFamily="34" charset="0"/>
                <a:cs typeface="Arial" panose="020B0604020202020204" pitchFamily="34" charset="0"/>
              </a:rPr>
              <a:t>Team entwickelt gemeinsam mit kirchlichen und weiteren Netzwerkpartnern Unterstützungsmaßnahmen für Kinder und Familien in Not- und Krisensituationen.</a:t>
            </a:r>
          </a:p>
          <a:p>
            <a:pPr lvl="0">
              <a:lnSpc>
                <a:spcPct val="120000"/>
              </a:lnSpc>
            </a:pPr>
            <a:r>
              <a:rPr lang="de-DE" sz="5600" dirty="0">
                <a:solidFill>
                  <a:schemeClr val="tx1"/>
                </a:solidFill>
                <a:latin typeface="Arial" panose="020B0604020202020204" pitchFamily="34" charset="0"/>
                <a:cs typeface="Arial" panose="020B0604020202020204" pitchFamily="34" charset="0"/>
              </a:rPr>
              <a:t>Eltern erfahren Unterstützung durch Beratung und Hinweise auf Unterstützungsmaßnahmen (Elternkurse, Erholungsmaßnahmen). </a:t>
            </a:r>
          </a:p>
          <a:p>
            <a:pPr lvl="0">
              <a:lnSpc>
                <a:spcPct val="120000"/>
              </a:lnSpc>
            </a:pPr>
            <a:r>
              <a:rPr lang="de-DE" sz="5600" dirty="0">
                <a:solidFill>
                  <a:schemeClr val="tx1"/>
                </a:solidFill>
                <a:latin typeface="Arial" panose="020B0604020202020204" pitchFamily="34" charset="0"/>
                <a:cs typeface="Arial" panose="020B0604020202020204" pitchFamily="34" charset="0"/>
              </a:rPr>
              <a:t>Vernetzung mit Jugendhilfe (Familienförderung und Hilfen zur Erziehung).</a:t>
            </a:r>
          </a:p>
          <a:p>
            <a:pPr lvl="0">
              <a:lnSpc>
                <a:spcPct val="120000"/>
              </a:lnSpc>
            </a:pPr>
            <a:r>
              <a:rPr lang="de-DE" sz="5600" dirty="0">
                <a:solidFill>
                  <a:schemeClr val="tx1"/>
                </a:solidFill>
                <a:latin typeface="Arial" panose="020B0604020202020204" pitchFamily="34" charset="0"/>
                <a:cs typeface="Arial" panose="020B0604020202020204" pitchFamily="34" charset="0"/>
              </a:rPr>
              <a:t>Team setzt die staatlichen und kirchlichen Gesetze um.</a:t>
            </a:r>
          </a:p>
          <a:p>
            <a:pPr marL="45720" indent="0">
              <a:lnSpc>
                <a:spcPct val="120000"/>
              </a:lnSpc>
              <a:buNone/>
            </a:pPr>
            <a:r>
              <a:rPr lang="de-DE" sz="3700" b="1" dirty="0">
                <a:latin typeface="Arial" panose="020B0604020202020204" pitchFamily="34" charset="0"/>
                <a:cs typeface="Arial" panose="020B0604020202020204" pitchFamily="34" charset="0"/>
              </a:rPr>
              <a:t> </a:t>
            </a:r>
            <a:endParaRPr lang="de-DE" sz="3700"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85720692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A74316-A386-F259-C48C-61957A2B326E}"/>
              </a:ext>
            </a:extLst>
          </p:cNvPr>
          <p:cNvSpPr>
            <a:spLocks noGrp="1"/>
          </p:cNvSpPr>
          <p:nvPr>
            <p:ph type="title"/>
          </p:nvPr>
        </p:nvSpPr>
        <p:spPr/>
        <p:txBody>
          <a:bodyPr/>
          <a:lstStyle/>
          <a:p>
            <a:pPr algn="ctr"/>
            <a:r>
              <a:rPr lang="de-DE" dirty="0"/>
              <a:t>Unsere Verpflichtung: </a:t>
            </a:r>
            <a:br>
              <a:rPr lang="de-DE" dirty="0"/>
            </a:br>
            <a:r>
              <a:rPr lang="de-DE" dirty="0"/>
              <a:t>Schutz und Prävention</a:t>
            </a:r>
          </a:p>
        </p:txBody>
      </p:sp>
      <p:graphicFrame>
        <p:nvGraphicFramePr>
          <p:cNvPr id="5" name="Inhaltsplatzhalter 3">
            <a:extLst>
              <a:ext uri="{FF2B5EF4-FFF2-40B4-BE49-F238E27FC236}">
                <a16:creationId xmlns:a16="http://schemas.microsoft.com/office/drawing/2014/main" id="{DDF450D0-52AC-4014-BD42-EC4A58AEFED2}"/>
              </a:ext>
            </a:extLst>
          </p:cNvPr>
          <p:cNvGraphicFramePr>
            <a:graphicFrameLocks noGrp="1"/>
          </p:cNvGraphicFramePr>
          <p:nvPr>
            <p:ph sz="half" idx="1"/>
            <p:extLst>
              <p:ext uri="{D42A27DB-BD31-4B8C-83A1-F6EECF244321}">
                <p14:modId xmlns:p14="http://schemas.microsoft.com/office/powerpoint/2010/main" val="368845555"/>
              </p:ext>
            </p:extLst>
          </p:nvPr>
        </p:nvGraphicFramePr>
        <p:xfrm>
          <a:off x="2734056" y="1790163"/>
          <a:ext cx="6590248" cy="445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429791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FFC50E-D2AA-32F1-E04C-7BA53FB44A07}"/>
              </a:ext>
            </a:extLst>
          </p:cNvPr>
          <p:cNvSpPr>
            <a:spLocks noGrp="1"/>
          </p:cNvSpPr>
          <p:nvPr>
            <p:ph type="title"/>
          </p:nvPr>
        </p:nvSpPr>
        <p:spPr/>
        <p:txBody>
          <a:bodyPr>
            <a:normAutofit/>
          </a:bodyPr>
          <a:lstStyle/>
          <a:p>
            <a:r>
              <a:rPr lang="de-DE" sz="4400" b="1" dirty="0"/>
              <a:t>Ablaufschema bei Verdacht auf Kindeswohlgefährdung in der KiTa </a:t>
            </a:r>
            <a:endParaRPr lang="de-DE" dirty="0"/>
          </a:p>
        </p:txBody>
      </p:sp>
      <p:sp>
        <p:nvSpPr>
          <p:cNvPr id="6" name="Inhaltsplatzhalter 5">
            <a:extLst>
              <a:ext uri="{FF2B5EF4-FFF2-40B4-BE49-F238E27FC236}">
                <a16:creationId xmlns:a16="http://schemas.microsoft.com/office/drawing/2014/main" id="{3BFA018D-1EEE-E35C-CC55-CE51A8E98221}"/>
              </a:ext>
            </a:extLst>
          </p:cNvPr>
          <p:cNvSpPr>
            <a:spLocks noGrp="1"/>
          </p:cNvSpPr>
          <p:nvPr>
            <p:ph idx="1"/>
          </p:nvPr>
        </p:nvSpPr>
        <p:spPr/>
        <p:txBody>
          <a:bodyPr/>
          <a:lstStyle/>
          <a:p>
            <a:endParaRPr lang="de-DE" dirty="0"/>
          </a:p>
        </p:txBody>
      </p:sp>
      <p:grpSp>
        <p:nvGrpSpPr>
          <p:cNvPr id="7" name="Inhaltsplatzhalter 3">
            <a:extLst>
              <a:ext uri="{FF2B5EF4-FFF2-40B4-BE49-F238E27FC236}">
                <a16:creationId xmlns:a16="http://schemas.microsoft.com/office/drawing/2014/main" id="{41028960-0908-48DF-849D-5B1A34891308}"/>
              </a:ext>
            </a:extLst>
          </p:cNvPr>
          <p:cNvGrpSpPr/>
          <p:nvPr/>
        </p:nvGrpSpPr>
        <p:grpSpPr>
          <a:xfrm>
            <a:off x="1143000" y="2057400"/>
            <a:ext cx="10515600" cy="4396827"/>
            <a:chOff x="838203" y="1218620"/>
            <a:chExt cx="10515600" cy="5426022"/>
          </a:xfrm>
        </p:grpSpPr>
        <p:sp>
          <p:nvSpPr>
            <p:cNvPr id="8" name="Freihandform: Form 7">
              <a:extLst>
                <a:ext uri="{FF2B5EF4-FFF2-40B4-BE49-F238E27FC236}">
                  <a16:creationId xmlns:a16="http://schemas.microsoft.com/office/drawing/2014/main" id="{55F5B0BC-24CE-4798-962E-E9A78773A3CB}"/>
                </a:ext>
              </a:extLst>
            </p:cNvPr>
            <p:cNvSpPr/>
            <p:nvPr/>
          </p:nvSpPr>
          <p:spPr>
            <a:xfrm>
              <a:off x="838203" y="1218620"/>
              <a:ext cx="8097012" cy="976679"/>
            </a:xfrm>
            <a:custGeom>
              <a:avLst/>
              <a:gdLst>
                <a:gd name="f0" fmla="val 10800000"/>
                <a:gd name="f1" fmla="val 5400000"/>
                <a:gd name="f2" fmla="val 180"/>
                <a:gd name="f3" fmla="val w"/>
                <a:gd name="f4" fmla="val h"/>
                <a:gd name="f5" fmla="val 0"/>
                <a:gd name="f6" fmla="val 8097012"/>
                <a:gd name="f7" fmla="val 783240"/>
                <a:gd name="f8" fmla="val 78324"/>
                <a:gd name="f9" fmla="val 35067"/>
                <a:gd name="f10" fmla="val 8018688"/>
                <a:gd name="f11" fmla="val 8061945"/>
                <a:gd name="f12" fmla="val 704916"/>
                <a:gd name="f13" fmla="val 748173"/>
                <a:gd name="f14" fmla="+- 0 0 -90"/>
                <a:gd name="f15" fmla="*/ f3 1 8097012"/>
                <a:gd name="f16" fmla="*/ f4 1 783240"/>
                <a:gd name="f17" fmla="+- f7 0 f5"/>
                <a:gd name="f18" fmla="+- f6 0 f5"/>
                <a:gd name="f19" fmla="*/ f14 f0 1"/>
                <a:gd name="f20" fmla="*/ f18 1 8097012"/>
                <a:gd name="f21" fmla="*/ f17 1 783240"/>
                <a:gd name="f22" fmla="*/ 0 f18 1"/>
                <a:gd name="f23" fmla="*/ 78324 f17 1"/>
                <a:gd name="f24" fmla="*/ 78324 f18 1"/>
                <a:gd name="f25" fmla="*/ 0 f17 1"/>
                <a:gd name="f26" fmla="*/ 8018688 f18 1"/>
                <a:gd name="f27" fmla="*/ 8097012 f18 1"/>
                <a:gd name="f28" fmla="*/ 704916 f17 1"/>
                <a:gd name="f29" fmla="*/ 783240 f17 1"/>
                <a:gd name="f30" fmla="*/ f19 1 f2"/>
                <a:gd name="f31" fmla="*/ f22 1 8097012"/>
                <a:gd name="f32" fmla="*/ f23 1 783240"/>
                <a:gd name="f33" fmla="*/ f24 1 8097012"/>
                <a:gd name="f34" fmla="*/ f25 1 783240"/>
                <a:gd name="f35" fmla="*/ f26 1 8097012"/>
                <a:gd name="f36" fmla="*/ f27 1 8097012"/>
                <a:gd name="f37" fmla="*/ f28 1 783240"/>
                <a:gd name="f38" fmla="*/ f29 1 7832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8097012" h="7832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solidFill>
            <a:ln w="12701" cap="flat">
              <a:solidFill>
                <a:srgbClr val="000000"/>
              </a:solidFill>
              <a:prstDash val="solid"/>
              <a:miter/>
            </a:ln>
          </p:spPr>
          <p:txBody>
            <a:bodyPr vert="horz" wrap="square" lIns="87709" tIns="87709" rIns="978645" bIns="87709" anchor="ctr"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dirty="0">
                  <a:solidFill>
                    <a:srgbClr val="000000"/>
                  </a:solidFill>
                  <a:uFillTx/>
                  <a:latin typeface="Calibri"/>
                </a:rPr>
                <a:t>1. </a:t>
              </a:r>
              <a:r>
                <a:rPr lang="de-DE" sz="1700" b="1" i="0" u="none" strike="noStrike" kern="1200" cap="none" spc="0" baseline="0" dirty="0">
                  <a:solidFill>
                    <a:srgbClr val="000000"/>
                  </a:solidFill>
                  <a:uFillTx/>
                  <a:latin typeface="Calibri"/>
                </a:rPr>
                <a:t>Wahrnehmen einer vermuteten Kindeswohlgefährdung </a:t>
              </a:r>
              <a:r>
                <a:rPr lang="de-DE" sz="1700" b="0" i="0" u="none" strike="noStrike" kern="1200" cap="none" spc="0" baseline="0" dirty="0">
                  <a:solidFill>
                    <a:srgbClr val="000000"/>
                  </a:solidFill>
                  <a:uFillTx/>
                  <a:latin typeface="Calibri"/>
                </a:rPr>
                <a:t>und sorgfältiges Dokumentieren der Anhaltspunkte, gleichzeitig Informieren der Leitung, ggf. Träger</a:t>
              </a:r>
            </a:p>
          </p:txBody>
        </p:sp>
        <p:sp>
          <p:nvSpPr>
            <p:cNvPr id="9" name="Freihandform: Form 8">
              <a:extLst>
                <a:ext uri="{FF2B5EF4-FFF2-40B4-BE49-F238E27FC236}">
                  <a16:creationId xmlns:a16="http://schemas.microsoft.com/office/drawing/2014/main" id="{92261AAE-8E17-46D2-99F8-8BBAA66B0701}"/>
                </a:ext>
              </a:extLst>
            </p:cNvPr>
            <p:cNvSpPr/>
            <p:nvPr/>
          </p:nvSpPr>
          <p:spPr>
            <a:xfrm>
              <a:off x="1442850" y="2330951"/>
              <a:ext cx="8097012" cy="976679"/>
            </a:xfrm>
            <a:custGeom>
              <a:avLst/>
              <a:gdLst>
                <a:gd name="f0" fmla="val 10800000"/>
                <a:gd name="f1" fmla="val 5400000"/>
                <a:gd name="f2" fmla="val 180"/>
                <a:gd name="f3" fmla="val w"/>
                <a:gd name="f4" fmla="val h"/>
                <a:gd name="f5" fmla="val 0"/>
                <a:gd name="f6" fmla="val 8097012"/>
                <a:gd name="f7" fmla="val 783240"/>
                <a:gd name="f8" fmla="val 78324"/>
                <a:gd name="f9" fmla="val 35067"/>
                <a:gd name="f10" fmla="val 8018688"/>
                <a:gd name="f11" fmla="val 8061945"/>
                <a:gd name="f12" fmla="val 704916"/>
                <a:gd name="f13" fmla="val 748173"/>
                <a:gd name="f14" fmla="+- 0 0 -90"/>
                <a:gd name="f15" fmla="*/ f3 1 8097012"/>
                <a:gd name="f16" fmla="*/ f4 1 783240"/>
                <a:gd name="f17" fmla="+- f7 0 f5"/>
                <a:gd name="f18" fmla="+- f6 0 f5"/>
                <a:gd name="f19" fmla="*/ f14 f0 1"/>
                <a:gd name="f20" fmla="*/ f18 1 8097012"/>
                <a:gd name="f21" fmla="*/ f17 1 783240"/>
                <a:gd name="f22" fmla="*/ 0 f18 1"/>
                <a:gd name="f23" fmla="*/ 78324 f17 1"/>
                <a:gd name="f24" fmla="*/ 78324 f18 1"/>
                <a:gd name="f25" fmla="*/ 0 f17 1"/>
                <a:gd name="f26" fmla="*/ 8018688 f18 1"/>
                <a:gd name="f27" fmla="*/ 8097012 f18 1"/>
                <a:gd name="f28" fmla="*/ 704916 f17 1"/>
                <a:gd name="f29" fmla="*/ 783240 f17 1"/>
                <a:gd name="f30" fmla="*/ f19 1 f2"/>
                <a:gd name="f31" fmla="*/ f22 1 8097012"/>
                <a:gd name="f32" fmla="*/ f23 1 783240"/>
                <a:gd name="f33" fmla="*/ f24 1 8097012"/>
                <a:gd name="f34" fmla="*/ f25 1 783240"/>
                <a:gd name="f35" fmla="*/ f26 1 8097012"/>
                <a:gd name="f36" fmla="*/ f27 1 8097012"/>
                <a:gd name="f37" fmla="*/ f28 1 783240"/>
                <a:gd name="f38" fmla="*/ f29 1 7832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8097012" h="7832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solidFill>
            <a:ln w="12701" cap="flat">
              <a:solidFill>
                <a:srgbClr val="000000"/>
              </a:solidFill>
              <a:prstDash val="solid"/>
              <a:miter/>
            </a:ln>
          </p:spPr>
          <p:txBody>
            <a:bodyPr vert="horz" wrap="square" lIns="87709" tIns="87709" rIns="1201466" bIns="87709" anchor="ctr"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2. Weiteres </a:t>
              </a:r>
              <a:r>
                <a:rPr lang="de-DE" sz="1700" b="1" i="0" u="none" strike="noStrike" kern="1200" cap="none" spc="0" baseline="0">
                  <a:solidFill>
                    <a:srgbClr val="000000"/>
                  </a:solidFill>
                  <a:uFillTx/>
                  <a:latin typeface="Calibri"/>
                </a:rPr>
                <a:t>Sammeln von Informationen</a:t>
              </a:r>
              <a:r>
                <a:rPr lang="de-DE" sz="1700" b="0" i="0" u="none" strike="noStrike" kern="1200" cap="none" spc="0" baseline="0">
                  <a:solidFill>
                    <a:srgbClr val="000000"/>
                  </a:solidFill>
                  <a:uFillTx/>
                  <a:latin typeface="Calibri"/>
                </a:rPr>
                <a:t>, Risikofaktoren, Ressourcen, Familienhintergründe,  Erziehungskompetenzen und Gespräche mit den Eltern</a:t>
              </a:r>
            </a:p>
          </p:txBody>
        </p:sp>
        <p:sp>
          <p:nvSpPr>
            <p:cNvPr id="10" name="Freihandform: Form 9">
              <a:extLst>
                <a:ext uri="{FF2B5EF4-FFF2-40B4-BE49-F238E27FC236}">
                  <a16:creationId xmlns:a16="http://schemas.microsoft.com/office/drawing/2014/main" id="{1A319FC7-8BAA-4E67-90F8-FC4D4690F921}"/>
                </a:ext>
              </a:extLst>
            </p:cNvPr>
            <p:cNvSpPr/>
            <p:nvPr/>
          </p:nvSpPr>
          <p:spPr>
            <a:xfrm>
              <a:off x="2047497" y="3443292"/>
              <a:ext cx="8097012" cy="976679"/>
            </a:xfrm>
            <a:custGeom>
              <a:avLst/>
              <a:gdLst>
                <a:gd name="f0" fmla="val 10800000"/>
                <a:gd name="f1" fmla="val 5400000"/>
                <a:gd name="f2" fmla="val 180"/>
                <a:gd name="f3" fmla="val w"/>
                <a:gd name="f4" fmla="val h"/>
                <a:gd name="f5" fmla="val 0"/>
                <a:gd name="f6" fmla="val 8097012"/>
                <a:gd name="f7" fmla="val 783240"/>
                <a:gd name="f8" fmla="val 78324"/>
                <a:gd name="f9" fmla="val 35067"/>
                <a:gd name="f10" fmla="val 8018688"/>
                <a:gd name="f11" fmla="val 8061945"/>
                <a:gd name="f12" fmla="val 704916"/>
                <a:gd name="f13" fmla="val 748173"/>
                <a:gd name="f14" fmla="+- 0 0 -90"/>
                <a:gd name="f15" fmla="*/ f3 1 8097012"/>
                <a:gd name="f16" fmla="*/ f4 1 783240"/>
                <a:gd name="f17" fmla="+- f7 0 f5"/>
                <a:gd name="f18" fmla="+- f6 0 f5"/>
                <a:gd name="f19" fmla="*/ f14 f0 1"/>
                <a:gd name="f20" fmla="*/ f18 1 8097012"/>
                <a:gd name="f21" fmla="*/ f17 1 783240"/>
                <a:gd name="f22" fmla="*/ 0 f18 1"/>
                <a:gd name="f23" fmla="*/ 78324 f17 1"/>
                <a:gd name="f24" fmla="*/ 78324 f18 1"/>
                <a:gd name="f25" fmla="*/ 0 f17 1"/>
                <a:gd name="f26" fmla="*/ 8018688 f18 1"/>
                <a:gd name="f27" fmla="*/ 8097012 f18 1"/>
                <a:gd name="f28" fmla="*/ 704916 f17 1"/>
                <a:gd name="f29" fmla="*/ 783240 f17 1"/>
                <a:gd name="f30" fmla="*/ f19 1 f2"/>
                <a:gd name="f31" fmla="*/ f22 1 8097012"/>
                <a:gd name="f32" fmla="*/ f23 1 783240"/>
                <a:gd name="f33" fmla="*/ f24 1 8097012"/>
                <a:gd name="f34" fmla="*/ f25 1 783240"/>
                <a:gd name="f35" fmla="*/ f26 1 8097012"/>
                <a:gd name="f36" fmla="*/ f27 1 8097012"/>
                <a:gd name="f37" fmla="*/ f28 1 783240"/>
                <a:gd name="f38" fmla="*/ f29 1 7832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8097012" h="7832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solidFill>
            <a:ln w="12701" cap="flat">
              <a:solidFill>
                <a:srgbClr val="000000"/>
              </a:solidFill>
              <a:prstDash val="solid"/>
              <a:miter/>
            </a:ln>
          </p:spPr>
          <p:txBody>
            <a:bodyPr vert="horz" wrap="square" lIns="87709" tIns="87709" rIns="1201466" bIns="87709" anchor="ctr"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dirty="0">
                  <a:solidFill>
                    <a:srgbClr val="000000"/>
                  </a:solidFill>
                  <a:uFillTx/>
                  <a:latin typeface="Calibri"/>
                </a:rPr>
                <a:t>3. Erste</a:t>
              </a:r>
              <a:r>
                <a:rPr lang="de-DE" sz="1700" b="1" i="0" u="none" strike="noStrike" kern="1200" cap="none" spc="0" baseline="0" dirty="0">
                  <a:solidFill>
                    <a:srgbClr val="000000"/>
                  </a:solidFill>
                  <a:uFillTx/>
                  <a:latin typeface="Calibri"/>
                </a:rPr>
                <a:t> Risikoeinschätzung </a:t>
              </a:r>
              <a:r>
                <a:rPr lang="de-DE" sz="1700" b="0" i="0" u="none" strike="noStrike" kern="1200" cap="none" spc="0" baseline="0" dirty="0">
                  <a:solidFill>
                    <a:srgbClr val="000000"/>
                  </a:solidFill>
                  <a:uFillTx/>
                  <a:latin typeface="Calibri"/>
                </a:rPr>
                <a:t>im kollegialen Austausch mit Leitung: Abwägen der Kindeswohlgefährdung, ggf. Hinzuziehen einer Kinderschutzfachkraft</a:t>
              </a:r>
            </a:p>
          </p:txBody>
        </p:sp>
        <p:sp>
          <p:nvSpPr>
            <p:cNvPr id="11" name="Freihandform: Form 10">
              <a:extLst>
                <a:ext uri="{FF2B5EF4-FFF2-40B4-BE49-F238E27FC236}">
                  <a16:creationId xmlns:a16="http://schemas.microsoft.com/office/drawing/2014/main" id="{1EDA1F27-BF70-4F2D-ACF5-7B2666E0A239}"/>
                </a:ext>
              </a:extLst>
            </p:cNvPr>
            <p:cNvSpPr/>
            <p:nvPr/>
          </p:nvSpPr>
          <p:spPr>
            <a:xfrm>
              <a:off x="2652144" y="4392833"/>
              <a:ext cx="8097012" cy="1139470"/>
            </a:xfrm>
            <a:custGeom>
              <a:avLst/>
              <a:gdLst>
                <a:gd name="f0" fmla="val 10800000"/>
                <a:gd name="f1" fmla="val 5400000"/>
                <a:gd name="f2" fmla="val 180"/>
                <a:gd name="f3" fmla="val w"/>
                <a:gd name="f4" fmla="val h"/>
                <a:gd name="f5" fmla="val 0"/>
                <a:gd name="f6" fmla="val 8097012"/>
                <a:gd name="f7" fmla="val 783240"/>
                <a:gd name="f8" fmla="val 78324"/>
                <a:gd name="f9" fmla="val 35067"/>
                <a:gd name="f10" fmla="val 8018688"/>
                <a:gd name="f11" fmla="val 8061945"/>
                <a:gd name="f12" fmla="val 704916"/>
                <a:gd name="f13" fmla="val 748173"/>
                <a:gd name="f14" fmla="+- 0 0 -90"/>
                <a:gd name="f15" fmla="*/ f3 1 8097012"/>
                <a:gd name="f16" fmla="*/ f4 1 783240"/>
                <a:gd name="f17" fmla="+- f7 0 f5"/>
                <a:gd name="f18" fmla="+- f6 0 f5"/>
                <a:gd name="f19" fmla="*/ f14 f0 1"/>
                <a:gd name="f20" fmla="*/ f18 1 8097012"/>
                <a:gd name="f21" fmla="*/ f17 1 783240"/>
                <a:gd name="f22" fmla="*/ 0 f18 1"/>
                <a:gd name="f23" fmla="*/ 78324 f17 1"/>
                <a:gd name="f24" fmla="*/ 78324 f18 1"/>
                <a:gd name="f25" fmla="*/ 0 f17 1"/>
                <a:gd name="f26" fmla="*/ 8018688 f18 1"/>
                <a:gd name="f27" fmla="*/ 8097012 f18 1"/>
                <a:gd name="f28" fmla="*/ 704916 f17 1"/>
                <a:gd name="f29" fmla="*/ 783240 f17 1"/>
                <a:gd name="f30" fmla="*/ f19 1 f2"/>
                <a:gd name="f31" fmla="*/ f22 1 8097012"/>
                <a:gd name="f32" fmla="*/ f23 1 783240"/>
                <a:gd name="f33" fmla="*/ f24 1 8097012"/>
                <a:gd name="f34" fmla="*/ f25 1 783240"/>
                <a:gd name="f35" fmla="*/ f26 1 8097012"/>
                <a:gd name="f36" fmla="*/ f27 1 8097012"/>
                <a:gd name="f37" fmla="*/ f28 1 783240"/>
                <a:gd name="f38" fmla="*/ f29 1 7832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8097012" h="7832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solidFill>
            <a:ln w="12701" cap="flat">
              <a:solidFill>
                <a:srgbClr val="000000"/>
              </a:solidFill>
              <a:prstDash val="solid"/>
              <a:miter/>
            </a:ln>
          </p:spPr>
          <p:txBody>
            <a:bodyPr vert="horz" wrap="square" lIns="87709" tIns="87709" rIns="1201466" bIns="87709" anchor="ctr"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dirty="0">
                  <a:solidFill>
                    <a:srgbClr val="000000"/>
                  </a:solidFill>
                  <a:uFillTx/>
                  <a:latin typeface="Calibri"/>
                </a:rPr>
                <a:t>4. </a:t>
              </a:r>
              <a:r>
                <a:rPr lang="de-DE" sz="1700" b="1" i="0" u="none" strike="noStrike" kern="1200" cap="none" spc="0" baseline="0" dirty="0">
                  <a:solidFill>
                    <a:srgbClr val="000000"/>
                  </a:solidFill>
                  <a:uFillTx/>
                  <a:latin typeface="Calibri"/>
                </a:rPr>
                <a:t>Gefährdungseinschätzung</a:t>
              </a:r>
              <a:r>
                <a:rPr lang="de-DE" sz="1700" b="0" i="0" u="none" strike="noStrike" kern="1200" cap="none" spc="0" baseline="0" dirty="0">
                  <a:solidFill>
                    <a:srgbClr val="000000"/>
                  </a:solidFill>
                  <a:uFillTx/>
                  <a:latin typeface="Calibri"/>
                </a:rPr>
                <a:t> im Team mithilfe von spezifischen Bögen mit einer Kinderschutzfachkraft mit anschließender Bewertung mithilfe der Amp</a:t>
              </a:r>
              <a:r>
                <a:rPr lang="de-DE" sz="1700" b="0" i="0" u="none" strike="noStrike" kern="0" cap="none" spc="0" baseline="0" dirty="0">
                  <a:solidFill>
                    <a:srgbClr val="000000"/>
                  </a:solidFill>
                  <a:uFillTx/>
                  <a:latin typeface="Calibri"/>
                </a:rPr>
                <a:t>el: Gefährdung besteht = rot, Jugendamt benachrichtigen, gelb = Hilfen anbieten, grün = keine weiteren Maßnahmen</a:t>
              </a:r>
              <a:endParaRPr lang="de-DE" sz="1700" b="0" i="0" u="none" strike="noStrike" kern="1200" cap="none" spc="0" baseline="0" dirty="0">
                <a:solidFill>
                  <a:srgbClr val="000000"/>
                </a:solidFill>
                <a:uFillTx/>
                <a:latin typeface="Calibri"/>
              </a:endParaRPr>
            </a:p>
          </p:txBody>
        </p:sp>
        <p:sp>
          <p:nvSpPr>
            <p:cNvPr id="12" name="Freihandform: Form 11">
              <a:extLst>
                <a:ext uri="{FF2B5EF4-FFF2-40B4-BE49-F238E27FC236}">
                  <a16:creationId xmlns:a16="http://schemas.microsoft.com/office/drawing/2014/main" id="{C641BFD1-F6A5-422F-AE3F-7792A92BE7CB}"/>
                </a:ext>
              </a:extLst>
            </p:cNvPr>
            <p:cNvSpPr/>
            <p:nvPr/>
          </p:nvSpPr>
          <p:spPr>
            <a:xfrm>
              <a:off x="3256791" y="5667963"/>
              <a:ext cx="8097012" cy="976679"/>
            </a:xfrm>
            <a:custGeom>
              <a:avLst/>
              <a:gdLst>
                <a:gd name="f0" fmla="val 10800000"/>
                <a:gd name="f1" fmla="val 5400000"/>
                <a:gd name="f2" fmla="val 180"/>
                <a:gd name="f3" fmla="val w"/>
                <a:gd name="f4" fmla="val h"/>
                <a:gd name="f5" fmla="val 0"/>
                <a:gd name="f6" fmla="val 8097012"/>
                <a:gd name="f7" fmla="val 783240"/>
                <a:gd name="f8" fmla="val 78324"/>
                <a:gd name="f9" fmla="val 35067"/>
                <a:gd name="f10" fmla="val 8018688"/>
                <a:gd name="f11" fmla="val 8061945"/>
                <a:gd name="f12" fmla="val 704916"/>
                <a:gd name="f13" fmla="val 748173"/>
                <a:gd name="f14" fmla="+- 0 0 -90"/>
                <a:gd name="f15" fmla="*/ f3 1 8097012"/>
                <a:gd name="f16" fmla="*/ f4 1 783240"/>
                <a:gd name="f17" fmla="+- f7 0 f5"/>
                <a:gd name="f18" fmla="+- f6 0 f5"/>
                <a:gd name="f19" fmla="*/ f14 f0 1"/>
                <a:gd name="f20" fmla="*/ f18 1 8097012"/>
                <a:gd name="f21" fmla="*/ f17 1 783240"/>
                <a:gd name="f22" fmla="*/ 0 f18 1"/>
                <a:gd name="f23" fmla="*/ 78324 f17 1"/>
                <a:gd name="f24" fmla="*/ 78324 f18 1"/>
                <a:gd name="f25" fmla="*/ 0 f17 1"/>
                <a:gd name="f26" fmla="*/ 8018688 f18 1"/>
                <a:gd name="f27" fmla="*/ 8097012 f18 1"/>
                <a:gd name="f28" fmla="*/ 704916 f17 1"/>
                <a:gd name="f29" fmla="*/ 783240 f17 1"/>
                <a:gd name="f30" fmla="*/ f19 1 f2"/>
                <a:gd name="f31" fmla="*/ f22 1 8097012"/>
                <a:gd name="f32" fmla="*/ f23 1 783240"/>
                <a:gd name="f33" fmla="*/ f24 1 8097012"/>
                <a:gd name="f34" fmla="*/ f25 1 783240"/>
                <a:gd name="f35" fmla="*/ f26 1 8097012"/>
                <a:gd name="f36" fmla="*/ f27 1 8097012"/>
                <a:gd name="f37" fmla="*/ f28 1 783240"/>
                <a:gd name="f38" fmla="*/ f29 1 7832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8097012" h="7832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solidFill>
            <a:ln w="12701" cap="flat">
              <a:solidFill>
                <a:srgbClr val="000000"/>
              </a:solidFill>
              <a:prstDash val="solid"/>
              <a:miter/>
            </a:ln>
          </p:spPr>
          <p:txBody>
            <a:bodyPr vert="horz" wrap="square" lIns="87709" tIns="87709" rIns="1201466" bIns="87709" anchor="ctr"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dirty="0">
                  <a:solidFill>
                    <a:srgbClr val="000000"/>
                  </a:solidFill>
                  <a:uFillTx/>
                  <a:latin typeface="Calibri"/>
                </a:rPr>
                <a:t>5. </a:t>
              </a:r>
              <a:r>
                <a:rPr lang="de-DE" sz="1700" b="1" i="0" u="none" strike="noStrike" kern="1200" cap="none" spc="0" baseline="0" dirty="0">
                  <a:solidFill>
                    <a:srgbClr val="000000"/>
                  </a:solidFill>
                  <a:uFillTx/>
                  <a:latin typeface="Calibri"/>
                </a:rPr>
                <a:t>Beteiligen und </a:t>
              </a:r>
              <a:r>
                <a:rPr lang="de-DE" sz="1700" b="1" i="0" u="none" strike="noStrike" kern="0" cap="none" spc="0" baseline="0" dirty="0">
                  <a:solidFill>
                    <a:srgbClr val="000000"/>
                  </a:solidFill>
                  <a:uFillTx/>
                  <a:latin typeface="Calibri"/>
                </a:rPr>
                <a:t>Motivieren der Eltern </a:t>
              </a:r>
              <a:r>
                <a:rPr lang="de-DE" sz="1700" b="0" i="0" u="none" strike="noStrike" kern="0" cap="none" spc="0" baseline="0" dirty="0">
                  <a:solidFill>
                    <a:srgbClr val="000000"/>
                  </a:solidFill>
                  <a:uFillTx/>
                  <a:latin typeface="Calibri"/>
                </a:rPr>
                <a:t>zur Inanspruchnahme von Hilfen oder Meldung ans Jugendamt</a:t>
              </a:r>
              <a:endParaRPr lang="de-DE" sz="1700" b="0" i="0" u="none" strike="noStrike" kern="1200" cap="none" spc="0" baseline="0" dirty="0">
                <a:solidFill>
                  <a:srgbClr val="000000"/>
                </a:solidFill>
                <a:uFillTx/>
                <a:latin typeface="Calibri"/>
              </a:endParaRPr>
            </a:p>
          </p:txBody>
        </p:sp>
        <p:sp>
          <p:nvSpPr>
            <p:cNvPr id="13" name="Freihandform: Form 12">
              <a:extLst>
                <a:ext uri="{FF2B5EF4-FFF2-40B4-BE49-F238E27FC236}">
                  <a16:creationId xmlns:a16="http://schemas.microsoft.com/office/drawing/2014/main" id="{B075877F-D8F3-4FA5-ADC3-DF88CDA23A24}"/>
                </a:ext>
              </a:extLst>
            </p:cNvPr>
            <p:cNvSpPr/>
            <p:nvPr/>
          </p:nvSpPr>
          <p:spPr>
            <a:xfrm>
              <a:off x="8426104" y="1932136"/>
              <a:ext cx="509110" cy="634849"/>
            </a:xfrm>
            <a:custGeom>
              <a:avLst/>
              <a:gdLst>
                <a:gd name="f0" fmla="val 10800000"/>
                <a:gd name="f1" fmla="val 5400000"/>
                <a:gd name="f2" fmla="val 180"/>
                <a:gd name="f3" fmla="val w"/>
                <a:gd name="f4" fmla="val h"/>
                <a:gd name="f5" fmla="val 0"/>
                <a:gd name="f6" fmla="val 509106"/>
                <a:gd name="f7" fmla="val 280008"/>
                <a:gd name="f8" fmla="val 114549"/>
                <a:gd name="f9" fmla="val 394557"/>
                <a:gd name="f10" fmla="val 254553"/>
                <a:gd name="f11" fmla="+- 0 0 -90"/>
                <a:gd name="f12" fmla="*/ f3 1 509106"/>
                <a:gd name="f13" fmla="*/ f4 1 509106"/>
                <a:gd name="f14" fmla="+- f6 0 f5"/>
                <a:gd name="f15" fmla="*/ f11 f0 1"/>
                <a:gd name="f16" fmla="*/ f14 1 509106"/>
                <a:gd name="f17" fmla="*/ 0 f14 1"/>
                <a:gd name="f18" fmla="*/ 280008 f14 1"/>
                <a:gd name="f19" fmla="*/ 114549 f14 1"/>
                <a:gd name="f20" fmla="*/ 394557 f14 1"/>
                <a:gd name="f21" fmla="*/ 509106 f14 1"/>
                <a:gd name="f22" fmla="*/ 254553 f14 1"/>
                <a:gd name="f23" fmla="*/ f15 1 f2"/>
                <a:gd name="f24" fmla="*/ f17 1 509106"/>
                <a:gd name="f25" fmla="*/ f18 1 509106"/>
                <a:gd name="f26" fmla="*/ f19 1 509106"/>
                <a:gd name="f27" fmla="*/ f20 1 509106"/>
                <a:gd name="f28" fmla="*/ f21 1 509106"/>
                <a:gd name="f29" fmla="*/ f22 1 509106"/>
                <a:gd name="f30" fmla="*/ f5 1 f16"/>
                <a:gd name="f31" fmla="*/ f6 1 f16"/>
                <a:gd name="f32" fmla="+- f23 0 f1"/>
                <a:gd name="f33" fmla="*/ f24 1 f16"/>
                <a:gd name="f34" fmla="*/ f25 1 f16"/>
                <a:gd name="f35" fmla="*/ f26 1 f16"/>
                <a:gd name="f36" fmla="*/ f27 1 f16"/>
                <a:gd name="f37" fmla="*/ f28 1 f16"/>
                <a:gd name="f38" fmla="*/ f29 1 f16"/>
                <a:gd name="f39" fmla="*/ f30 f12 1"/>
                <a:gd name="f40" fmla="*/ f31 f12 1"/>
                <a:gd name="f41" fmla="*/ f31 f13 1"/>
                <a:gd name="f42" fmla="*/ f30 f13 1"/>
                <a:gd name="f43" fmla="*/ f33 f12 1"/>
                <a:gd name="f44" fmla="*/ f34 f13 1"/>
                <a:gd name="f45" fmla="*/ f35 f12 1"/>
                <a:gd name="f46" fmla="*/ f33 f13 1"/>
                <a:gd name="f47" fmla="*/ f36 f12 1"/>
                <a:gd name="f48" fmla="*/ f37 f12 1"/>
                <a:gd name="f49" fmla="*/ f38 f12 1"/>
                <a:gd name="f50" fmla="*/ f37 f13 1"/>
              </a:gdLst>
              <a:ahLst/>
              <a:cxnLst>
                <a:cxn ang="3cd4">
                  <a:pos x="hc" y="t"/>
                </a:cxn>
                <a:cxn ang="0">
                  <a:pos x="r" y="vc"/>
                </a:cxn>
                <a:cxn ang="cd4">
                  <a:pos x="hc" y="b"/>
                </a:cxn>
                <a:cxn ang="cd2">
                  <a:pos x="l" y="vc"/>
                </a:cxn>
                <a:cxn ang="f32">
                  <a:pos x="f43" y="f44"/>
                </a:cxn>
                <a:cxn ang="f32">
                  <a:pos x="f45" y="f44"/>
                </a:cxn>
                <a:cxn ang="f32">
                  <a:pos x="f45" y="f46"/>
                </a:cxn>
                <a:cxn ang="f32">
                  <a:pos x="f47" y="f46"/>
                </a:cxn>
                <a:cxn ang="f32">
                  <a:pos x="f47" y="f44"/>
                </a:cxn>
                <a:cxn ang="f32">
                  <a:pos x="f48" y="f44"/>
                </a:cxn>
                <a:cxn ang="f32">
                  <a:pos x="f49" y="f50"/>
                </a:cxn>
                <a:cxn ang="f32">
                  <a:pos x="f43" y="f44"/>
                </a:cxn>
              </a:cxnLst>
              <a:rect l="f39" t="f42" r="f40" b="f41"/>
              <a:pathLst>
                <a:path w="509106" h="509106">
                  <a:moveTo>
                    <a:pt x="f5" y="f7"/>
                  </a:moveTo>
                  <a:lnTo>
                    <a:pt x="f8" y="f7"/>
                  </a:lnTo>
                  <a:lnTo>
                    <a:pt x="f8" y="f5"/>
                  </a:lnTo>
                  <a:lnTo>
                    <a:pt x="f9" y="f5"/>
                  </a:lnTo>
                  <a:lnTo>
                    <a:pt x="f9" y="f7"/>
                  </a:lnTo>
                  <a:lnTo>
                    <a:pt x="f6" y="f7"/>
                  </a:lnTo>
                  <a:lnTo>
                    <a:pt x="f10" y="f6"/>
                  </a:lnTo>
                  <a:lnTo>
                    <a:pt x="f5" y="f7"/>
                  </a:lnTo>
                  <a:close/>
                </a:path>
              </a:pathLst>
            </a:custGeom>
            <a:solidFill>
              <a:srgbClr val="FFFFFF">
                <a:alpha val="90000"/>
              </a:srgbClr>
            </a:solidFill>
            <a:ln w="12701" cap="flat">
              <a:solidFill>
                <a:srgbClr val="000000">
                  <a:alpha val="90000"/>
                </a:srgbClr>
              </a:solidFill>
              <a:prstDash val="solid"/>
              <a:miter/>
            </a:ln>
          </p:spPr>
          <p:txBody>
            <a:bodyPr vert="horz" wrap="square" lIns="143761" tIns="29205" rIns="143761" bIns="155210" anchor="ctr" anchorCtr="1"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endParaRPr lang="de-DE" sz="2300" b="0" i="0" u="none" strike="noStrike" kern="1200" cap="none" spc="0" baseline="0">
                <a:solidFill>
                  <a:srgbClr val="000000"/>
                </a:solidFill>
                <a:uFillTx/>
                <a:latin typeface="Calibri"/>
              </a:endParaRPr>
            </a:p>
          </p:txBody>
        </p:sp>
        <p:sp>
          <p:nvSpPr>
            <p:cNvPr id="14" name="Freihandform: Form 13">
              <a:extLst>
                <a:ext uri="{FF2B5EF4-FFF2-40B4-BE49-F238E27FC236}">
                  <a16:creationId xmlns:a16="http://schemas.microsoft.com/office/drawing/2014/main" id="{BD6E3EEB-7F8F-4058-9936-80A8CC931E6F}"/>
                </a:ext>
              </a:extLst>
            </p:cNvPr>
            <p:cNvSpPr/>
            <p:nvPr/>
          </p:nvSpPr>
          <p:spPr>
            <a:xfrm>
              <a:off x="9030751" y="3044467"/>
              <a:ext cx="509110" cy="634849"/>
            </a:xfrm>
            <a:custGeom>
              <a:avLst/>
              <a:gdLst>
                <a:gd name="f0" fmla="val 10800000"/>
                <a:gd name="f1" fmla="val 5400000"/>
                <a:gd name="f2" fmla="val 180"/>
                <a:gd name="f3" fmla="val w"/>
                <a:gd name="f4" fmla="val h"/>
                <a:gd name="f5" fmla="val 0"/>
                <a:gd name="f6" fmla="val 509106"/>
                <a:gd name="f7" fmla="val 280008"/>
                <a:gd name="f8" fmla="val 114549"/>
                <a:gd name="f9" fmla="val 394557"/>
                <a:gd name="f10" fmla="val 254553"/>
                <a:gd name="f11" fmla="+- 0 0 -90"/>
                <a:gd name="f12" fmla="*/ f3 1 509106"/>
                <a:gd name="f13" fmla="*/ f4 1 509106"/>
                <a:gd name="f14" fmla="+- f6 0 f5"/>
                <a:gd name="f15" fmla="*/ f11 f0 1"/>
                <a:gd name="f16" fmla="*/ f14 1 509106"/>
                <a:gd name="f17" fmla="*/ 0 f14 1"/>
                <a:gd name="f18" fmla="*/ 280008 f14 1"/>
                <a:gd name="f19" fmla="*/ 114549 f14 1"/>
                <a:gd name="f20" fmla="*/ 394557 f14 1"/>
                <a:gd name="f21" fmla="*/ 509106 f14 1"/>
                <a:gd name="f22" fmla="*/ 254553 f14 1"/>
                <a:gd name="f23" fmla="*/ f15 1 f2"/>
                <a:gd name="f24" fmla="*/ f17 1 509106"/>
                <a:gd name="f25" fmla="*/ f18 1 509106"/>
                <a:gd name="f26" fmla="*/ f19 1 509106"/>
                <a:gd name="f27" fmla="*/ f20 1 509106"/>
                <a:gd name="f28" fmla="*/ f21 1 509106"/>
                <a:gd name="f29" fmla="*/ f22 1 509106"/>
                <a:gd name="f30" fmla="*/ f5 1 f16"/>
                <a:gd name="f31" fmla="*/ f6 1 f16"/>
                <a:gd name="f32" fmla="+- f23 0 f1"/>
                <a:gd name="f33" fmla="*/ f24 1 f16"/>
                <a:gd name="f34" fmla="*/ f25 1 f16"/>
                <a:gd name="f35" fmla="*/ f26 1 f16"/>
                <a:gd name="f36" fmla="*/ f27 1 f16"/>
                <a:gd name="f37" fmla="*/ f28 1 f16"/>
                <a:gd name="f38" fmla="*/ f29 1 f16"/>
                <a:gd name="f39" fmla="*/ f30 f12 1"/>
                <a:gd name="f40" fmla="*/ f31 f12 1"/>
                <a:gd name="f41" fmla="*/ f31 f13 1"/>
                <a:gd name="f42" fmla="*/ f30 f13 1"/>
                <a:gd name="f43" fmla="*/ f33 f12 1"/>
                <a:gd name="f44" fmla="*/ f34 f13 1"/>
                <a:gd name="f45" fmla="*/ f35 f12 1"/>
                <a:gd name="f46" fmla="*/ f33 f13 1"/>
                <a:gd name="f47" fmla="*/ f36 f12 1"/>
                <a:gd name="f48" fmla="*/ f37 f12 1"/>
                <a:gd name="f49" fmla="*/ f38 f12 1"/>
                <a:gd name="f50" fmla="*/ f37 f13 1"/>
              </a:gdLst>
              <a:ahLst/>
              <a:cxnLst>
                <a:cxn ang="3cd4">
                  <a:pos x="hc" y="t"/>
                </a:cxn>
                <a:cxn ang="0">
                  <a:pos x="r" y="vc"/>
                </a:cxn>
                <a:cxn ang="cd4">
                  <a:pos x="hc" y="b"/>
                </a:cxn>
                <a:cxn ang="cd2">
                  <a:pos x="l" y="vc"/>
                </a:cxn>
                <a:cxn ang="f32">
                  <a:pos x="f43" y="f44"/>
                </a:cxn>
                <a:cxn ang="f32">
                  <a:pos x="f45" y="f44"/>
                </a:cxn>
                <a:cxn ang="f32">
                  <a:pos x="f45" y="f46"/>
                </a:cxn>
                <a:cxn ang="f32">
                  <a:pos x="f47" y="f46"/>
                </a:cxn>
                <a:cxn ang="f32">
                  <a:pos x="f47" y="f44"/>
                </a:cxn>
                <a:cxn ang="f32">
                  <a:pos x="f48" y="f44"/>
                </a:cxn>
                <a:cxn ang="f32">
                  <a:pos x="f49" y="f50"/>
                </a:cxn>
                <a:cxn ang="f32">
                  <a:pos x="f43" y="f44"/>
                </a:cxn>
              </a:cxnLst>
              <a:rect l="f39" t="f42" r="f40" b="f41"/>
              <a:pathLst>
                <a:path w="509106" h="509106">
                  <a:moveTo>
                    <a:pt x="f5" y="f7"/>
                  </a:moveTo>
                  <a:lnTo>
                    <a:pt x="f8" y="f7"/>
                  </a:lnTo>
                  <a:lnTo>
                    <a:pt x="f8" y="f5"/>
                  </a:lnTo>
                  <a:lnTo>
                    <a:pt x="f9" y="f5"/>
                  </a:lnTo>
                  <a:lnTo>
                    <a:pt x="f9" y="f7"/>
                  </a:lnTo>
                  <a:lnTo>
                    <a:pt x="f6" y="f7"/>
                  </a:lnTo>
                  <a:lnTo>
                    <a:pt x="f10" y="f6"/>
                  </a:lnTo>
                  <a:lnTo>
                    <a:pt x="f5" y="f7"/>
                  </a:lnTo>
                  <a:close/>
                </a:path>
              </a:pathLst>
            </a:custGeom>
            <a:solidFill>
              <a:srgbClr val="FFFFFF">
                <a:alpha val="90000"/>
              </a:srgbClr>
            </a:solidFill>
            <a:ln w="12701" cap="flat">
              <a:solidFill>
                <a:srgbClr val="000000">
                  <a:alpha val="90000"/>
                </a:srgbClr>
              </a:solidFill>
              <a:prstDash val="solid"/>
              <a:miter/>
            </a:ln>
          </p:spPr>
          <p:txBody>
            <a:bodyPr vert="horz" wrap="square" lIns="143761" tIns="29205" rIns="143761" bIns="155210" anchor="ctr" anchorCtr="1"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endParaRPr lang="de-DE" sz="2300" b="0" i="0" u="none" strike="noStrike" kern="1200" cap="none" spc="0" baseline="0">
                <a:solidFill>
                  <a:srgbClr val="000000"/>
                </a:solidFill>
                <a:uFillTx/>
                <a:latin typeface="Calibri"/>
              </a:endParaRPr>
            </a:p>
          </p:txBody>
        </p:sp>
        <p:sp>
          <p:nvSpPr>
            <p:cNvPr id="15" name="Freihandform: Form 14">
              <a:extLst>
                <a:ext uri="{FF2B5EF4-FFF2-40B4-BE49-F238E27FC236}">
                  <a16:creationId xmlns:a16="http://schemas.microsoft.com/office/drawing/2014/main" id="{A0D7D384-A605-471A-A9A5-1DAC92A69198}"/>
                </a:ext>
              </a:extLst>
            </p:cNvPr>
            <p:cNvSpPr/>
            <p:nvPr/>
          </p:nvSpPr>
          <p:spPr>
            <a:xfrm>
              <a:off x="9635398" y="4140531"/>
              <a:ext cx="509110" cy="634849"/>
            </a:xfrm>
            <a:custGeom>
              <a:avLst/>
              <a:gdLst>
                <a:gd name="f0" fmla="val 10800000"/>
                <a:gd name="f1" fmla="val 5400000"/>
                <a:gd name="f2" fmla="val 180"/>
                <a:gd name="f3" fmla="val w"/>
                <a:gd name="f4" fmla="val h"/>
                <a:gd name="f5" fmla="val 0"/>
                <a:gd name="f6" fmla="val 509106"/>
                <a:gd name="f7" fmla="val 280008"/>
                <a:gd name="f8" fmla="val 114549"/>
                <a:gd name="f9" fmla="val 394557"/>
                <a:gd name="f10" fmla="val 254553"/>
                <a:gd name="f11" fmla="+- 0 0 -90"/>
                <a:gd name="f12" fmla="*/ f3 1 509106"/>
                <a:gd name="f13" fmla="*/ f4 1 509106"/>
                <a:gd name="f14" fmla="+- f6 0 f5"/>
                <a:gd name="f15" fmla="*/ f11 f0 1"/>
                <a:gd name="f16" fmla="*/ f14 1 509106"/>
                <a:gd name="f17" fmla="*/ 0 f14 1"/>
                <a:gd name="f18" fmla="*/ 280008 f14 1"/>
                <a:gd name="f19" fmla="*/ 114549 f14 1"/>
                <a:gd name="f20" fmla="*/ 394557 f14 1"/>
                <a:gd name="f21" fmla="*/ 509106 f14 1"/>
                <a:gd name="f22" fmla="*/ 254553 f14 1"/>
                <a:gd name="f23" fmla="*/ f15 1 f2"/>
                <a:gd name="f24" fmla="*/ f17 1 509106"/>
                <a:gd name="f25" fmla="*/ f18 1 509106"/>
                <a:gd name="f26" fmla="*/ f19 1 509106"/>
                <a:gd name="f27" fmla="*/ f20 1 509106"/>
                <a:gd name="f28" fmla="*/ f21 1 509106"/>
                <a:gd name="f29" fmla="*/ f22 1 509106"/>
                <a:gd name="f30" fmla="*/ f5 1 f16"/>
                <a:gd name="f31" fmla="*/ f6 1 f16"/>
                <a:gd name="f32" fmla="+- f23 0 f1"/>
                <a:gd name="f33" fmla="*/ f24 1 f16"/>
                <a:gd name="f34" fmla="*/ f25 1 f16"/>
                <a:gd name="f35" fmla="*/ f26 1 f16"/>
                <a:gd name="f36" fmla="*/ f27 1 f16"/>
                <a:gd name="f37" fmla="*/ f28 1 f16"/>
                <a:gd name="f38" fmla="*/ f29 1 f16"/>
                <a:gd name="f39" fmla="*/ f30 f12 1"/>
                <a:gd name="f40" fmla="*/ f31 f12 1"/>
                <a:gd name="f41" fmla="*/ f31 f13 1"/>
                <a:gd name="f42" fmla="*/ f30 f13 1"/>
                <a:gd name="f43" fmla="*/ f33 f12 1"/>
                <a:gd name="f44" fmla="*/ f34 f13 1"/>
                <a:gd name="f45" fmla="*/ f35 f12 1"/>
                <a:gd name="f46" fmla="*/ f33 f13 1"/>
                <a:gd name="f47" fmla="*/ f36 f12 1"/>
                <a:gd name="f48" fmla="*/ f37 f12 1"/>
                <a:gd name="f49" fmla="*/ f38 f12 1"/>
                <a:gd name="f50" fmla="*/ f37 f13 1"/>
              </a:gdLst>
              <a:ahLst/>
              <a:cxnLst>
                <a:cxn ang="3cd4">
                  <a:pos x="hc" y="t"/>
                </a:cxn>
                <a:cxn ang="0">
                  <a:pos x="r" y="vc"/>
                </a:cxn>
                <a:cxn ang="cd4">
                  <a:pos x="hc" y="b"/>
                </a:cxn>
                <a:cxn ang="cd2">
                  <a:pos x="l" y="vc"/>
                </a:cxn>
                <a:cxn ang="f32">
                  <a:pos x="f43" y="f44"/>
                </a:cxn>
                <a:cxn ang="f32">
                  <a:pos x="f45" y="f44"/>
                </a:cxn>
                <a:cxn ang="f32">
                  <a:pos x="f45" y="f46"/>
                </a:cxn>
                <a:cxn ang="f32">
                  <a:pos x="f47" y="f46"/>
                </a:cxn>
                <a:cxn ang="f32">
                  <a:pos x="f47" y="f44"/>
                </a:cxn>
                <a:cxn ang="f32">
                  <a:pos x="f48" y="f44"/>
                </a:cxn>
                <a:cxn ang="f32">
                  <a:pos x="f49" y="f50"/>
                </a:cxn>
                <a:cxn ang="f32">
                  <a:pos x="f43" y="f44"/>
                </a:cxn>
              </a:cxnLst>
              <a:rect l="f39" t="f42" r="f40" b="f41"/>
              <a:pathLst>
                <a:path w="509106" h="509106">
                  <a:moveTo>
                    <a:pt x="f5" y="f7"/>
                  </a:moveTo>
                  <a:lnTo>
                    <a:pt x="f8" y="f7"/>
                  </a:lnTo>
                  <a:lnTo>
                    <a:pt x="f8" y="f5"/>
                  </a:lnTo>
                  <a:lnTo>
                    <a:pt x="f9" y="f5"/>
                  </a:lnTo>
                  <a:lnTo>
                    <a:pt x="f9" y="f7"/>
                  </a:lnTo>
                  <a:lnTo>
                    <a:pt x="f6" y="f7"/>
                  </a:lnTo>
                  <a:lnTo>
                    <a:pt x="f10" y="f6"/>
                  </a:lnTo>
                  <a:lnTo>
                    <a:pt x="f5" y="f7"/>
                  </a:lnTo>
                  <a:close/>
                </a:path>
              </a:pathLst>
            </a:custGeom>
            <a:solidFill>
              <a:srgbClr val="FFFFFF">
                <a:alpha val="90000"/>
              </a:srgbClr>
            </a:solidFill>
            <a:ln w="12701" cap="flat">
              <a:solidFill>
                <a:srgbClr val="000000">
                  <a:alpha val="90000"/>
                </a:srgbClr>
              </a:solidFill>
              <a:prstDash val="solid"/>
              <a:miter/>
            </a:ln>
          </p:spPr>
          <p:txBody>
            <a:bodyPr vert="horz" wrap="square" lIns="143761" tIns="29205" rIns="143761" bIns="155210" anchor="ctr" anchorCtr="1"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endParaRPr lang="de-DE" sz="2300" b="0" i="0" u="none" strike="noStrike" kern="1200" cap="none" spc="0" baseline="0">
                <a:solidFill>
                  <a:srgbClr val="000000"/>
                </a:solidFill>
                <a:uFillTx/>
                <a:latin typeface="Calibri"/>
              </a:endParaRPr>
            </a:p>
          </p:txBody>
        </p:sp>
        <p:sp>
          <p:nvSpPr>
            <p:cNvPr id="16" name="Freihandform: Form 15">
              <a:extLst>
                <a:ext uri="{FF2B5EF4-FFF2-40B4-BE49-F238E27FC236}">
                  <a16:creationId xmlns:a16="http://schemas.microsoft.com/office/drawing/2014/main" id="{6B1C5851-CB68-4A2C-8B1D-4046243A4AAC}"/>
                </a:ext>
              </a:extLst>
            </p:cNvPr>
            <p:cNvSpPr/>
            <p:nvPr/>
          </p:nvSpPr>
          <p:spPr>
            <a:xfrm>
              <a:off x="10240045" y="5263716"/>
              <a:ext cx="509110" cy="634849"/>
            </a:xfrm>
            <a:custGeom>
              <a:avLst/>
              <a:gdLst>
                <a:gd name="f0" fmla="val 10800000"/>
                <a:gd name="f1" fmla="val 5400000"/>
                <a:gd name="f2" fmla="val 180"/>
                <a:gd name="f3" fmla="val w"/>
                <a:gd name="f4" fmla="val h"/>
                <a:gd name="f5" fmla="val 0"/>
                <a:gd name="f6" fmla="val 509106"/>
                <a:gd name="f7" fmla="val 280008"/>
                <a:gd name="f8" fmla="val 114549"/>
                <a:gd name="f9" fmla="val 394557"/>
                <a:gd name="f10" fmla="val 254553"/>
                <a:gd name="f11" fmla="+- 0 0 -90"/>
                <a:gd name="f12" fmla="*/ f3 1 509106"/>
                <a:gd name="f13" fmla="*/ f4 1 509106"/>
                <a:gd name="f14" fmla="+- f6 0 f5"/>
                <a:gd name="f15" fmla="*/ f11 f0 1"/>
                <a:gd name="f16" fmla="*/ f14 1 509106"/>
                <a:gd name="f17" fmla="*/ 0 f14 1"/>
                <a:gd name="f18" fmla="*/ 280008 f14 1"/>
                <a:gd name="f19" fmla="*/ 114549 f14 1"/>
                <a:gd name="f20" fmla="*/ 394557 f14 1"/>
                <a:gd name="f21" fmla="*/ 509106 f14 1"/>
                <a:gd name="f22" fmla="*/ 254553 f14 1"/>
                <a:gd name="f23" fmla="*/ f15 1 f2"/>
                <a:gd name="f24" fmla="*/ f17 1 509106"/>
                <a:gd name="f25" fmla="*/ f18 1 509106"/>
                <a:gd name="f26" fmla="*/ f19 1 509106"/>
                <a:gd name="f27" fmla="*/ f20 1 509106"/>
                <a:gd name="f28" fmla="*/ f21 1 509106"/>
                <a:gd name="f29" fmla="*/ f22 1 509106"/>
                <a:gd name="f30" fmla="*/ f5 1 f16"/>
                <a:gd name="f31" fmla="*/ f6 1 f16"/>
                <a:gd name="f32" fmla="+- f23 0 f1"/>
                <a:gd name="f33" fmla="*/ f24 1 f16"/>
                <a:gd name="f34" fmla="*/ f25 1 f16"/>
                <a:gd name="f35" fmla="*/ f26 1 f16"/>
                <a:gd name="f36" fmla="*/ f27 1 f16"/>
                <a:gd name="f37" fmla="*/ f28 1 f16"/>
                <a:gd name="f38" fmla="*/ f29 1 f16"/>
                <a:gd name="f39" fmla="*/ f30 f12 1"/>
                <a:gd name="f40" fmla="*/ f31 f12 1"/>
                <a:gd name="f41" fmla="*/ f31 f13 1"/>
                <a:gd name="f42" fmla="*/ f30 f13 1"/>
                <a:gd name="f43" fmla="*/ f33 f12 1"/>
                <a:gd name="f44" fmla="*/ f34 f13 1"/>
                <a:gd name="f45" fmla="*/ f35 f12 1"/>
                <a:gd name="f46" fmla="*/ f33 f13 1"/>
                <a:gd name="f47" fmla="*/ f36 f12 1"/>
                <a:gd name="f48" fmla="*/ f37 f12 1"/>
                <a:gd name="f49" fmla="*/ f38 f12 1"/>
                <a:gd name="f50" fmla="*/ f37 f13 1"/>
              </a:gdLst>
              <a:ahLst/>
              <a:cxnLst>
                <a:cxn ang="3cd4">
                  <a:pos x="hc" y="t"/>
                </a:cxn>
                <a:cxn ang="0">
                  <a:pos x="r" y="vc"/>
                </a:cxn>
                <a:cxn ang="cd4">
                  <a:pos x="hc" y="b"/>
                </a:cxn>
                <a:cxn ang="cd2">
                  <a:pos x="l" y="vc"/>
                </a:cxn>
                <a:cxn ang="f32">
                  <a:pos x="f43" y="f44"/>
                </a:cxn>
                <a:cxn ang="f32">
                  <a:pos x="f45" y="f44"/>
                </a:cxn>
                <a:cxn ang="f32">
                  <a:pos x="f45" y="f46"/>
                </a:cxn>
                <a:cxn ang="f32">
                  <a:pos x="f47" y="f46"/>
                </a:cxn>
                <a:cxn ang="f32">
                  <a:pos x="f47" y="f44"/>
                </a:cxn>
                <a:cxn ang="f32">
                  <a:pos x="f48" y="f44"/>
                </a:cxn>
                <a:cxn ang="f32">
                  <a:pos x="f49" y="f50"/>
                </a:cxn>
                <a:cxn ang="f32">
                  <a:pos x="f43" y="f44"/>
                </a:cxn>
              </a:cxnLst>
              <a:rect l="f39" t="f42" r="f40" b="f41"/>
              <a:pathLst>
                <a:path w="509106" h="509106">
                  <a:moveTo>
                    <a:pt x="f5" y="f7"/>
                  </a:moveTo>
                  <a:lnTo>
                    <a:pt x="f8" y="f7"/>
                  </a:lnTo>
                  <a:lnTo>
                    <a:pt x="f8" y="f5"/>
                  </a:lnTo>
                  <a:lnTo>
                    <a:pt x="f9" y="f5"/>
                  </a:lnTo>
                  <a:lnTo>
                    <a:pt x="f9" y="f7"/>
                  </a:lnTo>
                  <a:lnTo>
                    <a:pt x="f6" y="f7"/>
                  </a:lnTo>
                  <a:lnTo>
                    <a:pt x="f10" y="f6"/>
                  </a:lnTo>
                  <a:lnTo>
                    <a:pt x="f5" y="f7"/>
                  </a:lnTo>
                  <a:close/>
                </a:path>
              </a:pathLst>
            </a:custGeom>
            <a:solidFill>
              <a:srgbClr val="FFFFFF">
                <a:alpha val="90000"/>
              </a:srgbClr>
            </a:solidFill>
            <a:ln w="12701" cap="flat">
              <a:solidFill>
                <a:srgbClr val="000000">
                  <a:alpha val="90000"/>
                </a:srgbClr>
              </a:solidFill>
              <a:prstDash val="solid"/>
              <a:miter/>
            </a:ln>
          </p:spPr>
          <p:txBody>
            <a:bodyPr vert="horz" wrap="square" lIns="143761" tIns="29205" rIns="143761" bIns="155210" anchor="ctr" anchorCtr="1"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endParaRPr lang="de-DE" sz="2300" b="0" i="0" u="none" strike="noStrike" kern="1200" cap="none" spc="0" baseline="0">
                <a:solidFill>
                  <a:srgbClr val="000000"/>
                </a:solidFill>
                <a:uFillTx/>
                <a:latin typeface="Calibri"/>
              </a:endParaRPr>
            </a:p>
          </p:txBody>
        </p:sp>
      </p:grpSp>
    </p:spTree>
    <p:extLst>
      <p:ext uri="{BB962C8B-B14F-4D97-AF65-F5344CB8AC3E}">
        <p14:creationId xmlns:p14="http://schemas.microsoft.com/office/powerpoint/2010/main" val="261394379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D5BF987-B7C9-44C5-8D0F-5E566A8E5CD5}"/>
              </a:ext>
            </a:extLst>
          </p:cNvPr>
          <p:cNvSpPr/>
          <p:nvPr/>
        </p:nvSpPr>
        <p:spPr>
          <a:xfrm>
            <a:off x="877823" y="3429000"/>
            <a:ext cx="10535651" cy="2308324"/>
          </a:xfrm>
          <a:prstGeom prst="rect">
            <a:avLst/>
          </a:prstGeom>
        </p:spPr>
        <p:txBody>
          <a:bodyPr wrap="square">
            <a:spAutoFit/>
          </a:bodyPr>
          <a:lstStyle/>
          <a:p>
            <a:r>
              <a:rPr lang="de-DE" dirty="0"/>
              <a:t>Die kindliche Sexualität ist auf die Sinneswahrnehmung der Reize auf der Haut, die körperliches Wohlgefühl auslöst bezogen und nicht mit der erwachsenen Sexualität gleichzusetzen. Kindliche Sexualität zeigen sich dabei in unterschiedlicher Weise: direkt oder indirekt, offen oder versteckt, irritierend oder klar, scheu fragend oder provozierend. Kinder erforschen und erkunden dabei den eigenen Körper, sowie das andere Geschlecht. Unsere Aufgabe hierbei ist es die sexuelle Entwicklung zuzulassen, aber auch Grenzen zu setzen, damit sich ein natürliches Schamgefühl entwickeln kann, was zur Grenzsetzung im menschlichen Miteinander wichtig ist. In Gesprächen </a:t>
            </a:r>
            <a:r>
              <a:rPr lang="de-DE" dirty="0" err="1"/>
              <a:t>über</a:t>
            </a:r>
            <a:r>
              <a:rPr lang="de-DE" dirty="0"/>
              <a:t> „was geht“ und „was geht nicht“, sowie die Reizwirkungen die ständig auf die Kinder durch unterschiedliche Medien einwirken, wird dies thematisiert und kindgerechte Alternativen erarbeitet.</a:t>
            </a:r>
          </a:p>
        </p:txBody>
      </p:sp>
      <p:sp>
        <p:nvSpPr>
          <p:cNvPr id="2" name="Textfeld 1">
            <a:extLst>
              <a:ext uri="{FF2B5EF4-FFF2-40B4-BE49-F238E27FC236}">
                <a16:creationId xmlns:a16="http://schemas.microsoft.com/office/drawing/2014/main" id="{4565E782-3CC2-4D70-95B9-87F650215B3E}"/>
              </a:ext>
            </a:extLst>
          </p:cNvPr>
          <p:cNvSpPr txBox="1"/>
          <p:nvPr/>
        </p:nvSpPr>
        <p:spPr>
          <a:xfrm>
            <a:off x="877824" y="738129"/>
            <a:ext cx="9683826" cy="646331"/>
          </a:xfrm>
          <a:prstGeom prst="rect">
            <a:avLst/>
          </a:prstGeom>
          <a:noFill/>
        </p:spPr>
        <p:txBody>
          <a:bodyPr wrap="square" rtlCol="0">
            <a:spAutoFit/>
          </a:bodyPr>
          <a:lstStyle/>
          <a:p>
            <a:r>
              <a:rPr lang="de-DE" sz="3600" dirty="0">
                <a:solidFill>
                  <a:schemeClr val="accent5">
                    <a:lumMod val="75000"/>
                  </a:schemeClr>
                </a:solidFill>
                <a:latin typeface="Arial" panose="020B0604020202020204" pitchFamily="34" charset="0"/>
                <a:cs typeface="Arial" panose="020B0604020202020204" pitchFamily="34" charset="0"/>
              </a:rPr>
              <a:t>Sexualpädagogik</a:t>
            </a:r>
            <a:r>
              <a:rPr lang="de-DE" sz="2800" dirty="0"/>
              <a:t> </a:t>
            </a:r>
          </a:p>
        </p:txBody>
      </p:sp>
      <p:pic>
        <p:nvPicPr>
          <p:cNvPr id="2050" name="Picture 2" descr="https://c.wgr.de/f/emailing/images/affa99f09062168a83ffabcf203ca4c5.jpeg">
            <a:extLst>
              <a:ext uri="{FF2B5EF4-FFF2-40B4-BE49-F238E27FC236}">
                <a16:creationId xmlns:a16="http://schemas.microsoft.com/office/drawing/2014/main" id="{C797D033-EEAA-4FCC-9FB7-53EA72649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323" y="429658"/>
            <a:ext cx="3639853" cy="2429277"/>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FBA38846-6151-4A17-ADF5-9F837FAC5A41}"/>
              </a:ext>
            </a:extLst>
          </p:cNvPr>
          <p:cNvSpPr/>
          <p:nvPr/>
        </p:nvSpPr>
        <p:spPr>
          <a:xfrm>
            <a:off x="7674323" y="2798074"/>
            <a:ext cx="1511952" cy="215444"/>
          </a:xfrm>
          <a:prstGeom prst="rect">
            <a:avLst/>
          </a:prstGeom>
        </p:spPr>
        <p:txBody>
          <a:bodyPr wrap="none">
            <a:spAutoFit/>
          </a:bodyPr>
          <a:lstStyle/>
          <a:p>
            <a:r>
              <a:rPr lang="de-DE" sz="800" dirty="0">
                <a:solidFill>
                  <a:srgbClr val="3A3A3A"/>
                </a:solidFill>
                <a:latin typeface="Arial" panose="020B0604020202020204" pitchFamily="34" charset="0"/>
                <a:cs typeface="Arial" panose="020B0604020202020204" pitchFamily="34" charset="0"/>
              </a:rPr>
              <a:t>© stock.adobe.com/</a:t>
            </a:r>
            <a:r>
              <a:rPr lang="de-DE" sz="800" dirty="0" err="1">
                <a:solidFill>
                  <a:srgbClr val="3A3A3A"/>
                </a:solidFill>
                <a:latin typeface="Arial" panose="020B0604020202020204" pitchFamily="34" charset="0"/>
                <a:cs typeface="Arial" panose="020B0604020202020204" pitchFamily="34" charset="0"/>
              </a:rPr>
              <a:t>itakdalee</a:t>
            </a:r>
            <a:endParaRPr lang="de-DE"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786606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4B67E7-B526-49F2-BABC-4873B42E78FC}"/>
              </a:ext>
            </a:extLst>
          </p:cNvPr>
          <p:cNvSpPr>
            <a:spLocks noGrp="1"/>
          </p:cNvSpPr>
          <p:nvPr>
            <p:ph type="title"/>
          </p:nvPr>
        </p:nvSpPr>
        <p:spPr>
          <a:xfrm>
            <a:off x="1143000" y="609600"/>
            <a:ext cx="9875520" cy="1356360"/>
          </a:xfrm>
        </p:spPr>
        <p:txBody>
          <a:bodyPr/>
          <a:lstStyle/>
          <a:p>
            <a:r>
              <a:rPr lang="de-DE" dirty="0"/>
              <a:t>Partizipation in der Kindertagesstätte </a:t>
            </a:r>
          </a:p>
        </p:txBody>
      </p:sp>
      <p:sp>
        <p:nvSpPr>
          <p:cNvPr id="3" name="Inhaltsplatzhalter 2">
            <a:extLst>
              <a:ext uri="{FF2B5EF4-FFF2-40B4-BE49-F238E27FC236}">
                <a16:creationId xmlns:a16="http://schemas.microsoft.com/office/drawing/2014/main" id="{32EDBEA8-00E0-4789-9CF8-646367F071EE}"/>
              </a:ext>
            </a:extLst>
          </p:cNvPr>
          <p:cNvSpPr>
            <a:spLocks noGrp="1"/>
          </p:cNvSpPr>
          <p:nvPr>
            <p:ph sz="half" idx="1"/>
          </p:nvPr>
        </p:nvSpPr>
        <p:spPr>
          <a:xfrm>
            <a:off x="1143000" y="2383030"/>
            <a:ext cx="3008376" cy="4023360"/>
          </a:xfrm>
        </p:spPr>
        <p:txBody>
          <a:bodyPr>
            <a:normAutofit lnSpcReduction="10000"/>
          </a:bodyPr>
          <a:lstStyle/>
          <a:p>
            <a:pPr marL="45720" indent="0">
              <a:buNone/>
            </a:pPr>
            <a:endParaRPr lang="de-DE" sz="1600" dirty="0">
              <a:latin typeface="Arial" panose="020B0604020202020204" pitchFamily="34" charset="0"/>
              <a:cs typeface="Arial" panose="020B0604020202020204" pitchFamily="34" charset="0"/>
            </a:endParaRPr>
          </a:p>
          <a:p>
            <a:pPr marL="45720" indent="0">
              <a:buNone/>
            </a:pPr>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Was heißt Partizipation? </a:t>
            </a:r>
            <a:r>
              <a:rPr lang="de-DE" sz="1600" dirty="0" err="1">
                <a:latin typeface="Arial" panose="020B0604020202020204" pitchFamily="34" charset="0"/>
                <a:cs typeface="Arial" panose="020B0604020202020204" pitchFamily="34" charset="0"/>
              </a:rPr>
              <a:t>partizipare</a:t>
            </a:r>
            <a:r>
              <a:rPr lang="de-DE" sz="1600" dirty="0">
                <a:latin typeface="Arial" panose="020B0604020202020204" pitchFamily="34" charset="0"/>
                <a:cs typeface="Arial" panose="020B0604020202020204" pitchFamily="34" charset="0"/>
              </a:rPr>
              <a:t> (lat.): teilnehmen, Anteil nehmen</a:t>
            </a:r>
          </a:p>
          <a:p>
            <a:r>
              <a:rPr lang="de-DE" sz="1600" dirty="0">
                <a:latin typeface="Arial" panose="020B0604020202020204" pitchFamily="34" charset="0"/>
                <a:cs typeface="Arial" panose="020B0604020202020204" pitchFamily="34" charset="0"/>
              </a:rPr>
              <a:t> „Partizipation heißt, Entscheidungen, die das eigene Leben und das Leben in der Gemeinschaft betreffen, zu teilen und gemeinsam Lösungen zu finden.“ </a:t>
            </a:r>
          </a:p>
          <a:p>
            <a:pPr marL="45720" indent="0">
              <a:buNone/>
            </a:pPr>
            <a:r>
              <a:rPr lang="de-DE" sz="1600" dirty="0">
                <a:latin typeface="Arial" panose="020B0604020202020204" pitchFamily="34" charset="0"/>
                <a:cs typeface="Arial" panose="020B0604020202020204" pitchFamily="34" charset="0"/>
              </a:rPr>
              <a:t>   Richard Schröder, 1995 </a:t>
            </a:r>
          </a:p>
        </p:txBody>
      </p:sp>
      <p:sp>
        <p:nvSpPr>
          <p:cNvPr id="4" name="Inhaltsplatzhalter 3">
            <a:extLst>
              <a:ext uri="{FF2B5EF4-FFF2-40B4-BE49-F238E27FC236}">
                <a16:creationId xmlns:a16="http://schemas.microsoft.com/office/drawing/2014/main" id="{68C96629-C00C-4A28-A408-9B905727D67D}"/>
              </a:ext>
            </a:extLst>
          </p:cNvPr>
          <p:cNvSpPr>
            <a:spLocks noGrp="1"/>
          </p:cNvSpPr>
          <p:nvPr>
            <p:ph sz="half" idx="2"/>
          </p:nvPr>
        </p:nvSpPr>
        <p:spPr>
          <a:xfrm>
            <a:off x="4343400" y="2057400"/>
            <a:ext cx="6679092" cy="4023360"/>
          </a:xfrm>
        </p:spPr>
        <p:txBody>
          <a:bodyPr>
            <a:normAutofit lnSpcReduction="10000"/>
          </a:bodyPr>
          <a:lstStyle/>
          <a:p>
            <a:pPr marL="45720" indent="0">
              <a:buNone/>
            </a:pPr>
            <a:r>
              <a:rPr lang="de-DE" sz="1600" dirty="0">
                <a:latin typeface="Arial" panose="020B0604020202020204" pitchFamily="34" charset="0"/>
                <a:cs typeface="Arial" panose="020B0604020202020204" pitchFamily="34" charset="0"/>
              </a:rPr>
              <a:t>Wie erreichen wir das?</a:t>
            </a:r>
          </a:p>
          <a:p>
            <a:r>
              <a:rPr lang="de-DE" sz="1600" dirty="0">
                <a:latin typeface="Arial" panose="020B0604020202020204" pitchFamily="34" charset="0"/>
                <a:cs typeface="Arial" panose="020B0604020202020204" pitchFamily="34" charset="0"/>
              </a:rPr>
              <a:t>Wir respektieren Interessen und trauen Kindern zu, eigene Wege zu gehen.</a:t>
            </a:r>
          </a:p>
          <a:p>
            <a:r>
              <a:rPr lang="de-DE" sz="1600" dirty="0">
                <a:latin typeface="Arial" panose="020B0604020202020204" pitchFamily="34" charset="0"/>
                <a:cs typeface="Arial" panose="020B0604020202020204" pitchFamily="34" charset="0"/>
              </a:rPr>
              <a:t>Wir lassen dem einzelnen Kind Zeit, Dinge im eigenen Rhythmus zu tun, wie z.B. Essen, Schlafen, Spielen. </a:t>
            </a:r>
          </a:p>
          <a:p>
            <a:r>
              <a:rPr lang="de-DE" sz="1600" dirty="0">
                <a:latin typeface="Arial" panose="020B0604020202020204" pitchFamily="34" charset="0"/>
                <a:cs typeface="Arial" panose="020B0604020202020204" pitchFamily="34" charset="0"/>
              </a:rPr>
              <a:t>Wir ermutigen Kinder, ihre Wünsche zu äußern und unterstützen bei der Umsetzung.</a:t>
            </a:r>
          </a:p>
          <a:p>
            <a:r>
              <a:rPr lang="de-DE" sz="1600" dirty="0">
                <a:latin typeface="Arial" panose="020B0604020202020204" pitchFamily="34" charset="0"/>
                <a:cs typeface="Arial" panose="020B0604020202020204" pitchFamily="34" charset="0"/>
              </a:rPr>
              <a:t>Wir treffen zuverlässige Absprachen, auf die Kinder sich verlassen können.</a:t>
            </a:r>
          </a:p>
          <a:p>
            <a:r>
              <a:rPr lang="de-DE" sz="1600" dirty="0">
                <a:latin typeface="Arial" panose="020B0604020202020204" pitchFamily="34" charset="0"/>
                <a:cs typeface="Arial" panose="020B0604020202020204" pitchFamily="34" charset="0"/>
              </a:rPr>
              <a:t>Wir geben den Kindern Raum sich zu entscheiden, z.B. angemessen Wahlmöglichkeiten. </a:t>
            </a:r>
          </a:p>
          <a:p>
            <a:r>
              <a:rPr lang="de-DE" sz="1600" dirty="0">
                <a:latin typeface="Arial" panose="020B0604020202020204" pitchFamily="34" charset="0"/>
                <a:cs typeface="Arial" panose="020B0604020202020204" pitchFamily="34" charset="0"/>
              </a:rPr>
              <a:t>Wir trauen ihnen zu selbständig zu handeln und geben angemessene Hilfen. </a:t>
            </a:r>
          </a:p>
          <a:p>
            <a:pPr marL="45720" indent="0">
              <a:buNone/>
            </a:pPr>
            <a:r>
              <a:rPr lang="de-DE" sz="1050" dirty="0"/>
              <a:t>@ aus Bausteine Kindergarten</a:t>
            </a:r>
          </a:p>
          <a:p>
            <a:endParaRPr lang="de-DE" sz="1600" dirty="0"/>
          </a:p>
        </p:txBody>
      </p:sp>
      <p:sp>
        <p:nvSpPr>
          <p:cNvPr id="6" name="Foliennummernplatzhalter 5">
            <a:extLst>
              <a:ext uri="{FF2B5EF4-FFF2-40B4-BE49-F238E27FC236}">
                <a16:creationId xmlns:a16="http://schemas.microsoft.com/office/drawing/2014/main" id="{E2048EE2-9458-48B4-B01D-286023854D13}"/>
              </a:ext>
            </a:extLst>
          </p:cNvPr>
          <p:cNvSpPr>
            <a:spLocks noGrp="1"/>
          </p:cNvSpPr>
          <p:nvPr>
            <p:ph type="sldNum" sz="quarter" idx="12"/>
          </p:nvPr>
        </p:nvSpPr>
        <p:spPr/>
        <p:txBody>
          <a:bodyPr/>
          <a:lstStyle/>
          <a:p>
            <a:pPr rtl="0"/>
            <a:fld id="{6D22F896-40B5-4ADD-8801-0D06FADFA095}" type="slidenum">
              <a:rPr lang="de-DE" noProof="0" smtClean="0"/>
              <a:t>17</a:t>
            </a:fld>
            <a:endParaRPr lang="de-DE" noProof="0"/>
          </a:p>
        </p:txBody>
      </p:sp>
    </p:spTree>
    <p:extLst>
      <p:ext uri="{BB962C8B-B14F-4D97-AF65-F5344CB8AC3E}">
        <p14:creationId xmlns:p14="http://schemas.microsoft.com/office/powerpoint/2010/main" val="365323513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624D8A-1B07-479C-8001-CF29F3C36A1F}"/>
              </a:ext>
            </a:extLst>
          </p:cNvPr>
          <p:cNvSpPr>
            <a:spLocks noGrp="1"/>
          </p:cNvSpPr>
          <p:nvPr>
            <p:ph type="title"/>
          </p:nvPr>
        </p:nvSpPr>
        <p:spPr/>
        <p:txBody>
          <a:bodyPr>
            <a:normAutofit/>
          </a:bodyPr>
          <a:lstStyle/>
          <a:p>
            <a:r>
              <a:rPr lang="de-DE" sz="2800" dirty="0">
                <a:latin typeface="Arial" panose="020B0604020202020204" pitchFamily="34" charset="0"/>
                <a:cs typeface="Arial" panose="020B0604020202020204" pitchFamily="34" charset="0"/>
              </a:rPr>
              <a:t>Elternpartnerschaft </a:t>
            </a:r>
            <a:br>
              <a:rPr lang="de-DE" sz="12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Wir sehen uns als familienergänzende Einrichtung, in der sich die Kinder wohlfühlen und gut entwickeln können. Der Kontakt zu den Eltern ist uns wichtig. Zum Wohle Ihres Kindes ist eine gute Zusammenarbeit von Eltern und Erzieher*innen von Bedeutung</a:t>
            </a:r>
          </a:p>
        </p:txBody>
      </p:sp>
      <p:sp>
        <p:nvSpPr>
          <p:cNvPr id="3" name="Inhaltsplatzhalter 2">
            <a:extLst>
              <a:ext uri="{FF2B5EF4-FFF2-40B4-BE49-F238E27FC236}">
                <a16:creationId xmlns:a16="http://schemas.microsoft.com/office/drawing/2014/main" id="{87B19889-1AD6-4795-B27F-0FBC1AF16477}"/>
              </a:ext>
            </a:extLst>
          </p:cNvPr>
          <p:cNvSpPr>
            <a:spLocks noGrp="1"/>
          </p:cNvSpPr>
          <p:nvPr>
            <p:ph sz="half" idx="1"/>
          </p:nvPr>
        </p:nvSpPr>
        <p:spPr/>
        <p:txBody>
          <a:bodyPr>
            <a:normAutofit/>
          </a:bodyPr>
          <a:lstStyle/>
          <a:p>
            <a:pPr marL="45720" indent="0">
              <a:buNone/>
            </a:pPr>
            <a:r>
              <a:rPr lang="de-DE" sz="2000" dirty="0">
                <a:latin typeface="Arial" panose="020B0604020202020204" pitchFamily="34" charset="0"/>
                <a:cs typeface="Arial" panose="020B0604020202020204" pitchFamily="34" charset="0"/>
              </a:rPr>
              <a:t>Wir sind Zuhörer, Berater und geben Eltern Unterstützung durch:</a:t>
            </a:r>
          </a:p>
          <a:p>
            <a:pPr marL="45720" indent="0">
              <a:buNone/>
            </a:pPr>
            <a:r>
              <a:rPr lang="de-DE" sz="2000" dirty="0">
                <a:latin typeface="Arial" panose="020B0604020202020204" pitchFamily="34" charset="0"/>
                <a:cs typeface="Arial" panose="020B0604020202020204" pitchFamily="34" charset="0"/>
              </a:rPr>
              <a:t> • Tür– und Angelgespräche </a:t>
            </a:r>
          </a:p>
          <a:p>
            <a:pPr marL="45720" indent="0">
              <a:buNone/>
            </a:pPr>
            <a:r>
              <a:rPr lang="de-DE" sz="2000" dirty="0">
                <a:latin typeface="Arial" panose="020B0604020202020204" pitchFamily="34" charset="0"/>
                <a:cs typeface="Arial" panose="020B0604020202020204" pitchFamily="34" charset="0"/>
              </a:rPr>
              <a:t>• Elterngespräche (2x jährlich) </a:t>
            </a:r>
          </a:p>
          <a:p>
            <a:pPr marL="45720" indent="0">
              <a:buNone/>
            </a:pPr>
            <a:r>
              <a:rPr lang="de-DE" sz="2000" dirty="0">
                <a:latin typeface="Arial" panose="020B0604020202020204" pitchFamily="34" charset="0"/>
                <a:cs typeface="Arial" panose="020B0604020202020204" pitchFamily="34" charset="0"/>
              </a:rPr>
              <a:t>• Pädagogische Elternabende </a:t>
            </a:r>
          </a:p>
          <a:p>
            <a:pPr marL="45720" indent="0">
              <a:buNone/>
            </a:pPr>
            <a:r>
              <a:rPr lang="de-DE" sz="2000" dirty="0">
                <a:latin typeface="Arial" panose="020B0604020202020204" pitchFamily="34" charset="0"/>
                <a:cs typeface="Arial" panose="020B0604020202020204" pitchFamily="34" charset="0"/>
              </a:rPr>
              <a:t>• Hospitationen der Eltern sind       willkommen </a:t>
            </a:r>
          </a:p>
          <a:p>
            <a:pPr marL="45720" indent="0">
              <a:buNone/>
            </a:pPr>
            <a:r>
              <a:rPr lang="de-DE" sz="2000" dirty="0">
                <a:latin typeface="Arial" panose="020B0604020202020204" pitchFamily="34" charset="0"/>
                <a:cs typeface="Arial" panose="020B0604020202020204" pitchFamily="34" charset="0"/>
              </a:rPr>
              <a:t>• Wir arbeiten eng mit dem Elternbeirat zusammen </a:t>
            </a:r>
          </a:p>
        </p:txBody>
      </p:sp>
      <p:pic>
        <p:nvPicPr>
          <p:cNvPr id="12" name="Inhaltsplatzhalter 11">
            <a:extLst>
              <a:ext uri="{FF2B5EF4-FFF2-40B4-BE49-F238E27FC236}">
                <a16:creationId xmlns:a16="http://schemas.microsoft.com/office/drawing/2014/main" id="{07A8B109-EBD1-2106-0743-C764080D87AD}"/>
              </a:ext>
            </a:extLst>
          </p:cNvPr>
          <p:cNvPicPr>
            <a:picLocks noGrp="1" noChangeAspect="1"/>
          </p:cNvPicPr>
          <p:nvPr>
            <p:ph sz="half" idx="2"/>
          </p:nvPr>
        </p:nvPicPr>
        <p:blipFill>
          <a:blip r:embed="rId2"/>
          <a:stretch>
            <a:fillRect/>
          </a:stretch>
        </p:blipFill>
        <p:spPr>
          <a:xfrm>
            <a:off x="6675120" y="2216556"/>
            <a:ext cx="3697669" cy="2732809"/>
          </a:xfrm>
        </p:spPr>
      </p:pic>
      <p:sp>
        <p:nvSpPr>
          <p:cNvPr id="14" name="Textfeld 13">
            <a:extLst>
              <a:ext uri="{FF2B5EF4-FFF2-40B4-BE49-F238E27FC236}">
                <a16:creationId xmlns:a16="http://schemas.microsoft.com/office/drawing/2014/main" id="{6E0C76AA-5E3F-C60E-5018-8728CC329D67}"/>
              </a:ext>
            </a:extLst>
          </p:cNvPr>
          <p:cNvSpPr txBox="1"/>
          <p:nvPr/>
        </p:nvSpPr>
        <p:spPr>
          <a:xfrm>
            <a:off x="5897880" y="5956012"/>
            <a:ext cx="6094476" cy="584775"/>
          </a:xfrm>
          <a:prstGeom prst="rect">
            <a:avLst/>
          </a:prstGeom>
          <a:noFill/>
        </p:spPr>
        <p:txBody>
          <a:bodyPr wrap="square">
            <a:spAutoFit/>
          </a:bodyPr>
          <a:lstStyle/>
          <a:p>
            <a:r>
              <a:rPr lang="de-DE" sz="800" dirty="0">
                <a:solidFill>
                  <a:schemeClr val="accent1">
                    <a:lumMod val="60000"/>
                    <a:lumOff val="40000"/>
                  </a:schemeClr>
                </a:solidFill>
                <a:latin typeface="Arial" panose="020B0604020202020204" pitchFamily="34" charset="0"/>
                <a:cs typeface="Arial" panose="020B0604020202020204" pitchFamily="34" charset="0"/>
              </a:rPr>
              <a:t>Bild von &lt;a </a:t>
            </a:r>
            <a:r>
              <a:rPr lang="de-DE" sz="800" dirty="0" err="1">
                <a:solidFill>
                  <a:schemeClr val="accent1">
                    <a:lumMod val="60000"/>
                    <a:lumOff val="40000"/>
                  </a:schemeClr>
                </a:solidFill>
                <a:latin typeface="Arial" panose="020B0604020202020204" pitchFamily="34" charset="0"/>
                <a:cs typeface="Arial" panose="020B0604020202020204" pitchFamily="34" charset="0"/>
              </a:rPr>
              <a:t>href</a:t>
            </a:r>
            <a:r>
              <a:rPr lang="de-DE" sz="800" dirty="0">
                <a:solidFill>
                  <a:schemeClr val="accent1">
                    <a:lumMod val="60000"/>
                    <a:lumOff val="40000"/>
                  </a:schemeClr>
                </a:solidFill>
                <a:latin typeface="Arial" panose="020B0604020202020204" pitchFamily="34" charset="0"/>
                <a:cs typeface="Arial" panose="020B0604020202020204" pitchFamily="34" charset="0"/>
              </a:rPr>
              <a:t>="https://pixabay.com/de/</a:t>
            </a:r>
            <a:r>
              <a:rPr lang="de-DE" sz="800" dirty="0" err="1">
                <a:solidFill>
                  <a:schemeClr val="accent1">
                    <a:lumMod val="60000"/>
                    <a:lumOff val="40000"/>
                  </a:schemeClr>
                </a:solidFill>
                <a:latin typeface="Arial" panose="020B0604020202020204" pitchFamily="34" charset="0"/>
                <a:cs typeface="Arial" panose="020B0604020202020204" pitchFamily="34" charset="0"/>
              </a:rPr>
              <a:t>users</a:t>
            </a:r>
            <a:r>
              <a:rPr lang="de-DE" sz="800" dirty="0">
                <a:solidFill>
                  <a:schemeClr val="accent1">
                    <a:lumMod val="60000"/>
                    <a:lumOff val="40000"/>
                  </a:schemeClr>
                </a:solidFill>
                <a:latin typeface="Arial" panose="020B0604020202020204" pitchFamily="34" charset="0"/>
                <a:cs typeface="Arial" panose="020B0604020202020204" pitchFamily="34" charset="0"/>
              </a:rPr>
              <a:t>/openclipart-vectors-30363/?</a:t>
            </a:r>
            <a:r>
              <a:rPr lang="de-DE" sz="800" dirty="0" err="1">
                <a:solidFill>
                  <a:schemeClr val="accent1">
                    <a:lumMod val="60000"/>
                    <a:lumOff val="40000"/>
                  </a:schemeClr>
                </a:solidFill>
                <a:latin typeface="Arial" panose="020B0604020202020204" pitchFamily="34" charset="0"/>
                <a:cs typeface="Arial" panose="020B0604020202020204" pitchFamily="34" charset="0"/>
              </a:rPr>
              <a:t>utm_source</a:t>
            </a:r>
            <a:r>
              <a:rPr lang="de-DE" sz="800" dirty="0">
                <a:solidFill>
                  <a:schemeClr val="accent1">
                    <a:lumMod val="60000"/>
                    <a:lumOff val="40000"/>
                  </a:schemeClr>
                </a:solidFill>
                <a:latin typeface="Arial" panose="020B0604020202020204" pitchFamily="34" charset="0"/>
                <a:cs typeface="Arial" panose="020B0604020202020204" pitchFamily="34" charset="0"/>
              </a:rPr>
              <a:t>=</a:t>
            </a:r>
            <a:r>
              <a:rPr lang="de-DE" sz="800" dirty="0" err="1">
                <a:solidFill>
                  <a:schemeClr val="accent1">
                    <a:lumMod val="60000"/>
                    <a:lumOff val="40000"/>
                  </a:schemeClr>
                </a:solidFill>
                <a:latin typeface="Arial" panose="020B0604020202020204" pitchFamily="34" charset="0"/>
                <a:cs typeface="Arial" panose="020B0604020202020204" pitchFamily="34" charset="0"/>
              </a:rPr>
              <a:t>link-attribution&amp;amp;utm_medium</a:t>
            </a:r>
            <a:r>
              <a:rPr lang="de-DE" sz="800" dirty="0">
                <a:solidFill>
                  <a:schemeClr val="accent1">
                    <a:lumMod val="60000"/>
                    <a:lumOff val="40000"/>
                  </a:schemeClr>
                </a:solidFill>
                <a:latin typeface="Arial" panose="020B0604020202020204" pitchFamily="34" charset="0"/>
                <a:cs typeface="Arial" panose="020B0604020202020204" pitchFamily="34" charset="0"/>
              </a:rPr>
              <a:t>=</a:t>
            </a:r>
            <a:r>
              <a:rPr lang="de-DE" sz="800" dirty="0" err="1">
                <a:solidFill>
                  <a:schemeClr val="accent1">
                    <a:lumMod val="60000"/>
                    <a:lumOff val="40000"/>
                  </a:schemeClr>
                </a:solidFill>
                <a:latin typeface="Arial" panose="020B0604020202020204" pitchFamily="34" charset="0"/>
                <a:cs typeface="Arial" panose="020B0604020202020204" pitchFamily="34" charset="0"/>
              </a:rPr>
              <a:t>referral&amp;amp;utm_campaign</a:t>
            </a:r>
            <a:r>
              <a:rPr lang="de-DE" sz="800" dirty="0">
                <a:solidFill>
                  <a:schemeClr val="accent1">
                    <a:lumMod val="60000"/>
                    <a:lumOff val="40000"/>
                  </a:schemeClr>
                </a:solidFill>
                <a:latin typeface="Arial" panose="020B0604020202020204" pitchFamily="34" charset="0"/>
                <a:cs typeface="Arial" panose="020B0604020202020204" pitchFamily="34" charset="0"/>
              </a:rPr>
              <a:t>=</a:t>
            </a:r>
            <a:r>
              <a:rPr lang="de-DE" sz="800" dirty="0" err="1">
                <a:solidFill>
                  <a:schemeClr val="accent1">
                    <a:lumMod val="60000"/>
                    <a:lumOff val="40000"/>
                  </a:schemeClr>
                </a:solidFill>
                <a:latin typeface="Arial" panose="020B0604020202020204" pitchFamily="34" charset="0"/>
                <a:cs typeface="Arial" panose="020B0604020202020204" pitchFamily="34" charset="0"/>
              </a:rPr>
              <a:t>image&amp;amp;utm_content</a:t>
            </a:r>
            <a:r>
              <a:rPr lang="de-DE" sz="800" dirty="0">
                <a:solidFill>
                  <a:schemeClr val="accent1">
                    <a:lumMod val="60000"/>
                    <a:lumOff val="40000"/>
                  </a:schemeClr>
                </a:solidFill>
                <a:latin typeface="Arial" panose="020B0604020202020204" pitchFamily="34" charset="0"/>
                <a:cs typeface="Arial" panose="020B0604020202020204" pitchFamily="34" charset="0"/>
              </a:rPr>
              <a:t>=1300136"&gt;</a:t>
            </a:r>
            <a:r>
              <a:rPr lang="de-DE" sz="800" dirty="0" err="1">
                <a:solidFill>
                  <a:schemeClr val="accent1">
                    <a:lumMod val="60000"/>
                    <a:lumOff val="40000"/>
                  </a:schemeClr>
                </a:solidFill>
                <a:latin typeface="Arial" panose="020B0604020202020204" pitchFamily="34" charset="0"/>
                <a:cs typeface="Arial" panose="020B0604020202020204" pitchFamily="34" charset="0"/>
              </a:rPr>
              <a:t>OpenClipart-Vectors</a:t>
            </a:r>
            <a:r>
              <a:rPr lang="de-DE" sz="800" dirty="0">
                <a:solidFill>
                  <a:schemeClr val="accent1">
                    <a:lumMod val="60000"/>
                    <a:lumOff val="40000"/>
                  </a:schemeClr>
                </a:solidFill>
                <a:latin typeface="Arial" panose="020B0604020202020204" pitchFamily="34" charset="0"/>
                <a:cs typeface="Arial" panose="020B0604020202020204" pitchFamily="34" charset="0"/>
              </a:rPr>
              <a:t>&lt;/a&gt; auf &lt;a </a:t>
            </a:r>
            <a:r>
              <a:rPr lang="de-DE" sz="800" dirty="0" err="1">
                <a:solidFill>
                  <a:schemeClr val="accent1">
                    <a:lumMod val="60000"/>
                    <a:lumOff val="40000"/>
                  </a:schemeClr>
                </a:solidFill>
                <a:latin typeface="Arial" panose="020B0604020202020204" pitchFamily="34" charset="0"/>
                <a:cs typeface="Arial" panose="020B0604020202020204" pitchFamily="34" charset="0"/>
              </a:rPr>
              <a:t>href</a:t>
            </a:r>
            <a:r>
              <a:rPr lang="de-DE" sz="800" dirty="0">
                <a:solidFill>
                  <a:schemeClr val="accent1">
                    <a:lumMod val="60000"/>
                    <a:lumOff val="40000"/>
                  </a:schemeClr>
                </a:solidFill>
                <a:latin typeface="Arial" panose="020B0604020202020204" pitchFamily="34" charset="0"/>
                <a:cs typeface="Arial" panose="020B0604020202020204" pitchFamily="34" charset="0"/>
              </a:rPr>
              <a:t>="https://pixabay.com/de//?</a:t>
            </a:r>
            <a:r>
              <a:rPr lang="de-DE" sz="800" dirty="0" err="1">
                <a:solidFill>
                  <a:schemeClr val="accent1">
                    <a:lumMod val="60000"/>
                    <a:lumOff val="40000"/>
                  </a:schemeClr>
                </a:solidFill>
                <a:latin typeface="Arial" panose="020B0604020202020204" pitchFamily="34" charset="0"/>
                <a:cs typeface="Arial" panose="020B0604020202020204" pitchFamily="34" charset="0"/>
              </a:rPr>
              <a:t>utm_source</a:t>
            </a:r>
            <a:r>
              <a:rPr lang="de-DE" sz="800" dirty="0">
                <a:solidFill>
                  <a:schemeClr val="accent1">
                    <a:lumMod val="60000"/>
                    <a:lumOff val="40000"/>
                  </a:schemeClr>
                </a:solidFill>
                <a:latin typeface="Arial" panose="020B0604020202020204" pitchFamily="34" charset="0"/>
                <a:cs typeface="Arial" panose="020B0604020202020204" pitchFamily="34" charset="0"/>
              </a:rPr>
              <a:t>=</a:t>
            </a:r>
            <a:r>
              <a:rPr lang="de-DE" sz="800" dirty="0" err="1">
                <a:solidFill>
                  <a:schemeClr val="accent1">
                    <a:lumMod val="60000"/>
                    <a:lumOff val="40000"/>
                  </a:schemeClr>
                </a:solidFill>
                <a:latin typeface="Arial" panose="020B0604020202020204" pitchFamily="34" charset="0"/>
                <a:cs typeface="Arial" panose="020B0604020202020204" pitchFamily="34" charset="0"/>
              </a:rPr>
              <a:t>link-attribution&amp;amp;utm_medium</a:t>
            </a:r>
            <a:r>
              <a:rPr lang="de-DE" sz="800" dirty="0">
                <a:solidFill>
                  <a:schemeClr val="accent1">
                    <a:lumMod val="60000"/>
                    <a:lumOff val="40000"/>
                  </a:schemeClr>
                </a:solidFill>
                <a:latin typeface="Arial" panose="020B0604020202020204" pitchFamily="34" charset="0"/>
                <a:cs typeface="Arial" panose="020B0604020202020204" pitchFamily="34" charset="0"/>
              </a:rPr>
              <a:t>=</a:t>
            </a:r>
            <a:r>
              <a:rPr lang="de-DE" sz="800" dirty="0" err="1">
                <a:solidFill>
                  <a:schemeClr val="accent1">
                    <a:lumMod val="60000"/>
                    <a:lumOff val="40000"/>
                  </a:schemeClr>
                </a:solidFill>
                <a:latin typeface="Arial" panose="020B0604020202020204" pitchFamily="34" charset="0"/>
                <a:cs typeface="Arial" panose="020B0604020202020204" pitchFamily="34" charset="0"/>
              </a:rPr>
              <a:t>referral&amp;amp;utm_campaign</a:t>
            </a:r>
            <a:r>
              <a:rPr lang="de-DE" sz="800" dirty="0">
                <a:solidFill>
                  <a:schemeClr val="accent1">
                    <a:lumMod val="60000"/>
                    <a:lumOff val="40000"/>
                  </a:schemeClr>
                </a:solidFill>
                <a:latin typeface="Arial" panose="020B0604020202020204" pitchFamily="34" charset="0"/>
                <a:cs typeface="Arial" panose="020B0604020202020204" pitchFamily="34" charset="0"/>
              </a:rPr>
              <a:t>=</a:t>
            </a:r>
            <a:r>
              <a:rPr lang="de-DE" sz="800" dirty="0" err="1">
                <a:solidFill>
                  <a:schemeClr val="accent1">
                    <a:lumMod val="60000"/>
                    <a:lumOff val="40000"/>
                  </a:schemeClr>
                </a:solidFill>
                <a:latin typeface="Arial" panose="020B0604020202020204" pitchFamily="34" charset="0"/>
                <a:cs typeface="Arial" panose="020B0604020202020204" pitchFamily="34" charset="0"/>
              </a:rPr>
              <a:t>image&amp;amp;utm_content</a:t>
            </a:r>
            <a:r>
              <a:rPr lang="de-DE" sz="800" dirty="0">
                <a:solidFill>
                  <a:schemeClr val="accent1">
                    <a:lumMod val="60000"/>
                    <a:lumOff val="40000"/>
                  </a:schemeClr>
                </a:solidFill>
                <a:latin typeface="Arial" panose="020B0604020202020204" pitchFamily="34" charset="0"/>
                <a:cs typeface="Arial" panose="020B0604020202020204" pitchFamily="34" charset="0"/>
              </a:rPr>
              <a:t>=1300136"&gt;</a:t>
            </a:r>
            <a:r>
              <a:rPr lang="de-DE" sz="800" dirty="0" err="1">
                <a:solidFill>
                  <a:schemeClr val="accent1">
                    <a:lumMod val="60000"/>
                    <a:lumOff val="40000"/>
                  </a:schemeClr>
                </a:solidFill>
                <a:latin typeface="Arial" panose="020B0604020202020204" pitchFamily="34" charset="0"/>
                <a:cs typeface="Arial" panose="020B0604020202020204" pitchFamily="34" charset="0"/>
              </a:rPr>
              <a:t>Pixabay</a:t>
            </a:r>
            <a:r>
              <a:rPr lang="de-DE" sz="800" dirty="0">
                <a:solidFill>
                  <a:schemeClr val="accent1">
                    <a:lumMod val="60000"/>
                    <a:lumOff val="40000"/>
                  </a:schemeClr>
                </a:solidFill>
                <a:latin typeface="Arial" panose="020B0604020202020204" pitchFamily="34" charset="0"/>
                <a:cs typeface="Arial" panose="020B0604020202020204" pitchFamily="34" charset="0"/>
              </a:rPr>
              <a:t>&lt;/a&gt;</a:t>
            </a:r>
          </a:p>
        </p:txBody>
      </p:sp>
    </p:spTree>
    <p:extLst>
      <p:ext uri="{BB962C8B-B14F-4D97-AF65-F5344CB8AC3E}">
        <p14:creationId xmlns:p14="http://schemas.microsoft.com/office/powerpoint/2010/main" val="46866130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B38905-0716-4BF8-A143-16F410560000}"/>
              </a:ext>
            </a:extLst>
          </p:cNvPr>
          <p:cNvSpPr>
            <a:spLocks noGrp="1"/>
          </p:cNvSpPr>
          <p:nvPr>
            <p:ph type="title"/>
          </p:nvPr>
        </p:nvSpPr>
        <p:spPr/>
        <p:txBody>
          <a:bodyPr/>
          <a:lstStyle/>
          <a:p>
            <a:r>
              <a:rPr lang="de-DE" dirty="0"/>
              <a:t>Das Team </a:t>
            </a:r>
          </a:p>
        </p:txBody>
      </p:sp>
      <p:pic>
        <p:nvPicPr>
          <p:cNvPr id="6" name="Inhaltsplatzhalter 4">
            <a:extLst>
              <a:ext uri="{FF2B5EF4-FFF2-40B4-BE49-F238E27FC236}">
                <a16:creationId xmlns:a16="http://schemas.microsoft.com/office/drawing/2014/main" id="{34E084DF-3108-4445-9C5E-C57EE4D6505B}"/>
              </a:ext>
            </a:extLst>
          </p:cNvPr>
          <p:cNvPicPr>
            <a:picLocks noGrp="1" noChangeAspect="1"/>
          </p:cNvPicPr>
          <p:nvPr>
            <p:ph idx="1"/>
          </p:nvPr>
        </p:nvPicPr>
        <p:blipFill>
          <a:blip r:embed="rId2"/>
          <a:stretch>
            <a:fillRect/>
          </a:stretch>
        </p:blipFill>
        <p:spPr>
          <a:xfrm>
            <a:off x="890131" y="1699403"/>
            <a:ext cx="6059309" cy="4323446"/>
          </a:xfrm>
          <a:prstGeom prst="rect">
            <a:avLst/>
          </a:prstGeom>
        </p:spPr>
      </p:pic>
      <p:sp>
        <p:nvSpPr>
          <p:cNvPr id="3" name="Textfeld 2">
            <a:extLst>
              <a:ext uri="{FF2B5EF4-FFF2-40B4-BE49-F238E27FC236}">
                <a16:creationId xmlns:a16="http://schemas.microsoft.com/office/drawing/2014/main" id="{9D2EEAF1-D020-4614-A562-0E989F674D03}"/>
              </a:ext>
            </a:extLst>
          </p:cNvPr>
          <p:cNvSpPr txBox="1"/>
          <p:nvPr/>
        </p:nvSpPr>
        <p:spPr>
          <a:xfrm>
            <a:off x="7361596" y="1608464"/>
            <a:ext cx="4316283" cy="4185761"/>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In unserer Einrichtung arbeiten ein buntes Team aus sozialpädagogischen Fachkräften  mit unterschiedlichen Zusatzqualifikationen. Engagiert bringen wir unsere Lebens- und Berufserfahrung, unterschiedliche Stärken und Kompetenzen in den pädagogischen Alltag zum Wohle der Kinder ein. Eine Hauswirtschafter*in  und drei Hauswirtschaftskräfte  ergänzen und bereichern unser Team.</a:t>
            </a:r>
          </a:p>
          <a:p>
            <a:r>
              <a:rPr lang="de-DE" sz="1400" dirty="0">
                <a:latin typeface="Arial" panose="020B0604020202020204" pitchFamily="34" charset="0"/>
                <a:cs typeface="Arial" panose="020B0604020202020204" pitchFamily="34" charset="0"/>
              </a:rPr>
              <a:t>Ebenso unterstützen uns drei Reinigungskräfte und ein Hausmeister. </a:t>
            </a:r>
          </a:p>
          <a:p>
            <a:r>
              <a:rPr lang="de-DE" sz="1400" dirty="0">
                <a:latin typeface="Arial" panose="020B0604020202020204" pitchFamily="34" charset="0"/>
                <a:cs typeface="Arial" panose="020B0604020202020204" pitchFamily="34" charset="0"/>
              </a:rPr>
              <a:t>In unserer Einrichtung können junge Menschen </a:t>
            </a:r>
            <a:r>
              <a:rPr lang="de-DE" sz="1400" dirty="0" err="1">
                <a:latin typeface="Arial" panose="020B0604020202020204" pitchFamily="34" charset="0"/>
                <a:cs typeface="Arial" panose="020B0604020202020204" pitchFamily="34" charset="0"/>
              </a:rPr>
              <a:t>Praktikas</a:t>
            </a:r>
            <a:r>
              <a:rPr lang="de-DE" sz="1400" dirty="0">
                <a:latin typeface="Arial" panose="020B0604020202020204" pitchFamily="34" charset="0"/>
                <a:cs typeface="Arial" panose="020B0604020202020204" pitchFamily="34" charset="0"/>
              </a:rPr>
              <a:t> erleben. </a:t>
            </a:r>
          </a:p>
          <a:p>
            <a:r>
              <a:rPr lang="de-DE" sz="1400" dirty="0">
                <a:latin typeface="Arial" panose="020B0604020202020204" pitchFamily="34" charset="0"/>
                <a:cs typeface="Arial" panose="020B0604020202020204" pitchFamily="34" charset="0"/>
              </a:rPr>
              <a:t>Ein Praktikum ist eine gute Unterstützung für die Einrichtung. Eng arbeiten wir mit der Arbeitsstelle Freiwilligendienste des Bistums Osnabrück zusammen. Daher besteht die Möglichkeit in unserem Haus einen Freiwilligendienst zu absolvieren.  </a:t>
            </a:r>
          </a:p>
        </p:txBody>
      </p:sp>
    </p:spTree>
    <p:extLst>
      <p:ext uri="{BB962C8B-B14F-4D97-AF65-F5344CB8AC3E}">
        <p14:creationId xmlns:p14="http://schemas.microsoft.com/office/powerpoint/2010/main" val="404164913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4B6193-F9F1-4C54-838F-77350B9FC5DC}"/>
              </a:ext>
            </a:extLst>
          </p:cNvPr>
          <p:cNvSpPr>
            <a:spLocks noGrp="1"/>
          </p:cNvSpPr>
          <p:nvPr>
            <p:ph type="title"/>
          </p:nvPr>
        </p:nvSpPr>
        <p:spPr>
          <a:xfrm>
            <a:off x="1143001" y="1070335"/>
            <a:ext cx="5199926" cy="1443269"/>
          </a:xfrm>
        </p:spPr>
        <p:txBody>
          <a:bodyPr rtlCol="0">
            <a:normAutofit/>
          </a:bodyPr>
          <a:lstStyle/>
          <a:p>
            <a:pPr rtl="0"/>
            <a:r>
              <a:rPr lang="de-DE" sz="2400" b="1" dirty="0"/>
              <a:t>Träger:</a:t>
            </a:r>
            <a:br>
              <a:rPr lang="de-DE" sz="2400" b="1" dirty="0"/>
            </a:br>
            <a:r>
              <a:rPr lang="de-DE" sz="2400" b="1" dirty="0"/>
              <a:t>Pfarrei St. Anna</a:t>
            </a:r>
            <a:br>
              <a:rPr lang="de-DE" sz="2400" b="1" dirty="0"/>
            </a:br>
            <a:r>
              <a:rPr lang="de-DE" sz="2400" b="1" dirty="0"/>
              <a:t>Am Kirchhof 4</a:t>
            </a:r>
            <a:br>
              <a:rPr lang="de-DE" sz="2400" b="1" dirty="0"/>
            </a:br>
            <a:r>
              <a:rPr lang="de-DE" sz="2400" b="1" dirty="0"/>
              <a:t>27239 Twistringen </a:t>
            </a:r>
          </a:p>
        </p:txBody>
      </p:sp>
      <p:sp>
        <p:nvSpPr>
          <p:cNvPr id="8" name="Titel 1">
            <a:extLst>
              <a:ext uri="{FF2B5EF4-FFF2-40B4-BE49-F238E27FC236}">
                <a16:creationId xmlns:a16="http://schemas.microsoft.com/office/drawing/2014/main" id="{FAED1D46-524E-4B40-9735-73B92FF8A0CB}"/>
              </a:ext>
            </a:extLst>
          </p:cNvPr>
          <p:cNvSpPr txBox="1">
            <a:spLocks/>
          </p:cNvSpPr>
          <p:nvPr/>
        </p:nvSpPr>
        <p:spPr>
          <a:xfrm>
            <a:off x="1219201" y="3826235"/>
            <a:ext cx="5199926" cy="14432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endParaRPr lang="de-DE" sz="2400" b="1" dirty="0"/>
          </a:p>
        </p:txBody>
      </p:sp>
      <p:pic>
        <p:nvPicPr>
          <p:cNvPr id="1026" name="Picture 2" descr="Geläut der Pfarrkirche St. Anna | NDR.de - Ratgeber - Reise - Glocken">
            <a:extLst>
              <a:ext uri="{FF2B5EF4-FFF2-40B4-BE49-F238E27FC236}">
                <a16:creationId xmlns:a16="http://schemas.microsoft.com/office/drawing/2014/main" id="{F1A0825C-EEBB-417B-9E3D-531F8BB1B8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17143" y="1409700"/>
            <a:ext cx="7181977"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7438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04197F-4659-43B4-9126-9113A869167C}"/>
              </a:ext>
            </a:extLst>
          </p:cNvPr>
          <p:cNvSpPr>
            <a:spLocks noGrp="1"/>
          </p:cNvSpPr>
          <p:nvPr>
            <p:ph type="title"/>
          </p:nvPr>
        </p:nvSpPr>
        <p:spPr/>
        <p:txBody>
          <a:bodyPr/>
          <a:lstStyle/>
          <a:p>
            <a:r>
              <a:rPr lang="de-DE" dirty="0"/>
              <a:t>Was macht uns aus?</a:t>
            </a:r>
          </a:p>
        </p:txBody>
      </p:sp>
      <p:pic>
        <p:nvPicPr>
          <p:cNvPr id="2050" name="Picture 2" descr="Was macht ein gutes Team aus?">
            <a:extLst>
              <a:ext uri="{FF2B5EF4-FFF2-40B4-BE49-F238E27FC236}">
                <a16:creationId xmlns:a16="http://schemas.microsoft.com/office/drawing/2014/main" id="{0CB81766-662C-42CD-BC8C-B379AF10DA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965960"/>
            <a:ext cx="5870927"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E310D47D-B2D0-4A3C-91E2-387EBD4B3D4B}"/>
              </a:ext>
            </a:extLst>
          </p:cNvPr>
          <p:cNvSpPr/>
          <p:nvPr/>
        </p:nvSpPr>
        <p:spPr>
          <a:xfrm>
            <a:off x="1148687" y="6004560"/>
            <a:ext cx="1508746" cy="215444"/>
          </a:xfrm>
          <a:prstGeom prst="rect">
            <a:avLst/>
          </a:prstGeom>
        </p:spPr>
        <p:txBody>
          <a:bodyPr wrap="none">
            <a:spAutoFit/>
          </a:bodyPr>
          <a:lstStyle/>
          <a:p>
            <a:r>
              <a:rPr lang="de-DE" sz="800" i="1" dirty="0">
                <a:solidFill>
                  <a:srgbClr val="191919"/>
                </a:solidFill>
                <a:latin typeface="Arial" panose="020B0604020202020204" pitchFamily="34" charset="0"/>
                <a:cs typeface="Arial" panose="020B0604020202020204" pitchFamily="34" charset="0"/>
              </a:rPr>
              <a:t>© Nina von </a:t>
            </a:r>
            <a:r>
              <a:rPr lang="de-DE" sz="800" i="1" dirty="0" err="1">
                <a:solidFill>
                  <a:srgbClr val="191919"/>
                </a:solidFill>
                <a:latin typeface="Arial" panose="020B0604020202020204" pitchFamily="34" charset="0"/>
                <a:cs typeface="Arial" panose="020B0604020202020204" pitchFamily="34" charset="0"/>
              </a:rPr>
              <a:t>Herrath</a:t>
            </a:r>
            <a:r>
              <a:rPr lang="de-DE" sz="800" i="1" dirty="0">
                <a:solidFill>
                  <a:srgbClr val="191919"/>
                </a:solidFill>
                <a:latin typeface="Arial" panose="020B0604020202020204" pitchFamily="34" charset="0"/>
                <a:cs typeface="Arial" panose="020B0604020202020204" pitchFamily="34" charset="0"/>
              </a:rPr>
              <a:t>, Freiburg</a:t>
            </a:r>
            <a:endParaRPr lang="de-DE" sz="800" dirty="0">
              <a:latin typeface="Arial" panose="020B0604020202020204" pitchFamily="34" charset="0"/>
              <a:cs typeface="Arial" panose="020B0604020202020204" pitchFamily="34" charset="0"/>
            </a:endParaRPr>
          </a:p>
        </p:txBody>
      </p:sp>
      <p:sp>
        <p:nvSpPr>
          <p:cNvPr id="5" name="Rechteck 4">
            <a:extLst>
              <a:ext uri="{FF2B5EF4-FFF2-40B4-BE49-F238E27FC236}">
                <a16:creationId xmlns:a16="http://schemas.microsoft.com/office/drawing/2014/main" id="{2C1991A4-CAA5-4B8B-A451-2E14311BAFDB}"/>
              </a:ext>
            </a:extLst>
          </p:cNvPr>
          <p:cNvSpPr/>
          <p:nvPr/>
        </p:nvSpPr>
        <p:spPr>
          <a:xfrm>
            <a:off x="7114032" y="2221992"/>
            <a:ext cx="4718304" cy="3539430"/>
          </a:xfrm>
          <a:prstGeom prst="rect">
            <a:avLst/>
          </a:prstGeom>
        </p:spPr>
        <p:txBody>
          <a:bodyPr wrap="square">
            <a:spAutoFit/>
          </a:bodyPr>
          <a:lstStyle/>
          <a:p>
            <a:r>
              <a:rPr lang="de-DE" sz="1400" dirty="0">
                <a:solidFill>
                  <a:srgbClr val="212529"/>
                </a:solidFill>
                <a:latin typeface="Arial" panose="020B0604020202020204" pitchFamily="34" charset="0"/>
                <a:cs typeface="Arial" panose="020B0604020202020204" pitchFamily="34" charset="0"/>
              </a:rPr>
              <a:t>Die Beziehungen unter den Teammitgliedern </a:t>
            </a:r>
          </a:p>
          <a:p>
            <a:r>
              <a:rPr lang="de-DE" sz="1400" dirty="0">
                <a:solidFill>
                  <a:srgbClr val="212529"/>
                </a:solidFill>
                <a:latin typeface="Arial" panose="020B0604020202020204" pitchFamily="34" charset="0"/>
                <a:cs typeface="Arial" panose="020B0604020202020204" pitchFamily="34" charset="0"/>
              </a:rPr>
              <a:t>beeinflussen eine gute Zusammenarbeit, </a:t>
            </a:r>
          </a:p>
          <a:p>
            <a:r>
              <a:rPr lang="de-DE" sz="1400" dirty="0">
                <a:solidFill>
                  <a:srgbClr val="212529"/>
                </a:solidFill>
                <a:latin typeface="Arial" panose="020B0604020202020204" pitchFamily="34" charset="0"/>
                <a:cs typeface="Arial" panose="020B0604020202020204" pitchFamily="34" charset="0"/>
              </a:rPr>
              <a:t>darum ist uns wichtig, eine gute Bindung untereinander zu haben</a:t>
            </a:r>
          </a:p>
          <a:p>
            <a:r>
              <a:rPr lang="de-DE" sz="1400" dirty="0">
                <a:solidFill>
                  <a:srgbClr val="212529"/>
                </a:solidFill>
                <a:latin typeface="Arial" panose="020B0604020202020204" pitchFamily="34" charset="0"/>
                <a:cs typeface="Arial" panose="020B0604020202020204" pitchFamily="34" charset="0"/>
              </a:rPr>
              <a:t>und gemeinsam ziel- und lösungsorientiert</a:t>
            </a:r>
          </a:p>
          <a:p>
            <a:r>
              <a:rPr lang="de-DE" sz="1400" dirty="0">
                <a:solidFill>
                  <a:srgbClr val="212529"/>
                </a:solidFill>
                <a:latin typeface="Arial" panose="020B0604020202020204" pitchFamily="34" charset="0"/>
                <a:cs typeface="Arial" panose="020B0604020202020204" pitchFamily="34" charset="0"/>
              </a:rPr>
              <a:t>zu arbeiten.</a:t>
            </a:r>
            <a:r>
              <a:rPr lang="de-DE" sz="1400" dirty="0">
                <a:latin typeface="Arial" panose="020B0604020202020204" pitchFamily="34" charset="0"/>
                <a:cs typeface="Arial" panose="020B0604020202020204" pitchFamily="34" charset="0"/>
              </a:rPr>
              <a:t> Uns ist es wichtig unseren Alltag als Gemeinschaft in</a:t>
            </a:r>
          </a:p>
          <a:p>
            <a:r>
              <a:rPr lang="de-DE" sz="1400" dirty="0">
                <a:latin typeface="Arial" panose="020B0604020202020204" pitchFamily="34" charset="0"/>
                <a:cs typeface="Arial" panose="020B0604020202020204" pitchFamily="34" charset="0"/>
              </a:rPr>
              <a:t>einer harmonischen Atmosphäre miteinander zu verbringen. </a:t>
            </a:r>
          </a:p>
          <a:p>
            <a:r>
              <a:rPr lang="de-DE" sz="1400" dirty="0">
                <a:latin typeface="Arial" panose="020B0604020202020204" pitchFamily="34" charset="0"/>
                <a:cs typeface="Arial" panose="020B0604020202020204" pitchFamily="34" charset="0"/>
              </a:rPr>
              <a:t>Gemeinschaftsgefühl bedeutet für uns:</a:t>
            </a:r>
          </a:p>
          <a:p>
            <a:r>
              <a:rPr lang="de-DE" sz="1400" dirty="0">
                <a:latin typeface="Arial" panose="020B0604020202020204" pitchFamily="34" charset="0"/>
                <a:cs typeface="Arial" panose="020B0604020202020204" pitchFamily="34" charset="0"/>
              </a:rPr>
              <a:t>-   Miteinander zu lachen </a:t>
            </a:r>
          </a:p>
          <a:p>
            <a:pPr marL="171450" indent="-171450">
              <a:buFontTx/>
              <a:buChar char="-"/>
            </a:pPr>
            <a:r>
              <a:rPr lang="de-DE" sz="1400" dirty="0">
                <a:latin typeface="Arial" panose="020B0604020202020204" pitchFamily="34" charset="0"/>
                <a:cs typeface="Arial" panose="020B0604020202020204" pitchFamily="34" charset="0"/>
              </a:rPr>
              <a:t>Gegenseitige/r Wertschätzung und Respekt </a:t>
            </a:r>
          </a:p>
          <a:p>
            <a:pPr marL="171450" indent="-171450">
              <a:buFontTx/>
              <a:buChar char="-"/>
            </a:pPr>
            <a:r>
              <a:rPr lang="de-DE" sz="1400" dirty="0">
                <a:latin typeface="Arial" panose="020B0604020202020204" pitchFamily="34" charset="0"/>
                <a:cs typeface="Arial" panose="020B0604020202020204" pitchFamily="34" charset="0"/>
              </a:rPr>
              <a:t>Ein liebevoller und achtsamer Umgang mit sich selbst und anderen </a:t>
            </a:r>
          </a:p>
          <a:p>
            <a:pPr marL="171450" indent="-171450">
              <a:buFontTx/>
              <a:buChar char="-"/>
            </a:pPr>
            <a:r>
              <a:rPr lang="de-DE" sz="1400" dirty="0">
                <a:latin typeface="Arial" panose="020B0604020202020204" pitchFamily="34" charset="0"/>
                <a:cs typeface="Arial" panose="020B0604020202020204" pitchFamily="34" charset="0"/>
              </a:rPr>
              <a:t>Gegenseitiges Vertrauen </a:t>
            </a:r>
          </a:p>
          <a:p>
            <a:r>
              <a:rPr lang="de-DE" sz="1400" dirty="0">
                <a:latin typeface="Arial" panose="020B0604020202020204" pitchFamily="34" charset="0"/>
                <a:cs typeface="Arial" panose="020B0604020202020204" pitchFamily="34" charset="0"/>
              </a:rPr>
              <a:t>-   Das „Wir – Gefühl“ zu stärken.</a:t>
            </a:r>
          </a:p>
        </p:txBody>
      </p:sp>
    </p:spTree>
    <p:extLst>
      <p:ext uri="{BB962C8B-B14F-4D97-AF65-F5344CB8AC3E}">
        <p14:creationId xmlns:p14="http://schemas.microsoft.com/office/powerpoint/2010/main" val="227991918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E63FEBB-7BEF-4E7E-BD8D-0075FFEE1F95}"/>
              </a:ext>
            </a:extLst>
          </p:cNvPr>
          <p:cNvSpPr>
            <a:spLocks noGrp="1"/>
          </p:cNvSpPr>
          <p:nvPr>
            <p:ph type="title"/>
          </p:nvPr>
        </p:nvSpPr>
        <p:spPr>
          <a:xfrm>
            <a:off x="999780" y="175471"/>
            <a:ext cx="9875520" cy="1356360"/>
          </a:xfrm>
        </p:spPr>
        <p:txBody>
          <a:bodyPr/>
          <a:lstStyle/>
          <a:p>
            <a:r>
              <a:rPr lang="de-DE" dirty="0"/>
              <a:t>Wie setzten wir Teamarbeit um?</a:t>
            </a:r>
          </a:p>
        </p:txBody>
      </p:sp>
      <p:graphicFrame>
        <p:nvGraphicFramePr>
          <p:cNvPr id="7" name="Inhaltsplatzhalter 6">
            <a:extLst>
              <a:ext uri="{FF2B5EF4-FFF2-40B4-BE49-F238E27FC236}">
                <a16:creationId xmlns:a16="http://schemas.microsoft.com/office/drawing/2014/main" id="{E202F132-4A47-45F3-8DC9-5B4FBBF623B7}"/>
              </a:ext>
            </a:extLst>
          </p:cNvPr>
          <p:cNvGraphicFramePr>
            <a:graphicFrameLocks noGrp="1"/>
          </p:cNvGraphicFramePr>
          <p:nvPr>
            <p:ph sz="half" idx="1"/>
            <p:extLst>
              <p:ext uri="{D42A27DB-BD31-4B8C-83A1-F6EECF244321}">
                <p14:modId xmlns:p14="http://schemas.microsoft.com/office/powerpoint/2010/main" val="3536443167"/>
              </p:ext>
            </p:extLst>
          </p:nvPr>
        </p:nvGraphicFramePr>
        <p:xfrm>
          <a:off x="231354" y="1557596"/>
          <a:ext cx="11810083" cy="5113885"/>
        </p:xfrm>
        <a:graphic>
          <a:graphicData uri="http://schemas.openxmlformats.org/drawingml/2006/table">
            <a:tbl>
              <a:tblPr firstRow="1" firstCol="1" bandRow="1">
                <a:tableStyleId>{5C22544A-7EE6-4342-B048-85BDC9FD1C3A}</a:tableStyleId>
              </a:tblPr>
              <a:tblGrid>
                <a:gridCol w="5760448">
                  <a:extLst>
                    <a:ext uri="{9D8B030D-6E8A-4147-A177-3AD203B41FA5}">
                      <a16:colId xmlns:a16="http://schemas.microsoft.com/office/drawing/2014/main" val="48680514"/>
                    </a:ext>
                  </a:extLst>
                </a:gridCol>
                <a:gridCol w="5760448">
                  <a:extLst>
                    <a:ext uri="{9D8B030D-6E8A-4147-A177-3AD203B41FA5}">
                      <a16:colId xmlns:a16="http://schemas.microsoft.com/office/drawing/2014/main" val="815396178"/>
                    </a:ext>
                  </a:extLst>
                </a:gridCol>
                <a:gridCol w="289187">
                  <a:extLst>
                    <a:ext uri="{9D8B030D-6E8A-4147-A177-3AD203B41FA5}">
                      <a16:colId xmlns:a16="http://schemas.microsoft.com/office/drawing/2014/main" val="1985290013"/>
                    </a:ext>
                  </a:extLst>
                </a:gridCol>
              </a:tblGrid>
              <a:tr h="1037280">
                <a:tc>
                  <a:txBody>
                    <a:bodyPr/>
                    <a:lstStyle/>
                    <a:p>
                      <a:pPr marL="457200">
                        <a:lnSpc>
                          <a:spcPct val="115000"/>
                        </a:lnSpc>
                        <a:spcAft>
                          <a:spcPts val="0"/>
                        </a:spcAft>
                      </a:pPr>
                      <a:r>
                        <a:rPr lang="de-DE" sz="1200" dirty="0">
                          <a:effectLst/>
                          <a:latin typeface="Arial" panose="020B0604020202020204" pitchFamily="34" charset="0"/>
                          <a:cs typeface="Arial" panose="020B0604020202020204" pitchFamily="34" charset="0"/>
                        </a:rPr>
                        <a:t>14 tägige Teamsitzung für alle Mitarbeiter = große Teamsitzung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tc>
                <a:tc gridSpan="2">
                  <a:txBody>
                    <a:bodyPr/>
                    <a:lstStyle/>
                    <a:p>
                      <a:pPr marL="457200">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Planung und Reflexion von Aktivitäten, Festen und Geschehenem, aktuelle Informationsrunde, Erfahrungsaustausch z.B. </a:t>
                      </a:r>
                      <a:r>
                        <a:rPr lang="de-DE" sz="1200" b="0" dirty="0" err="1">
                          <a:solidFill>
                            <a:schemeClr val="tx1"/>
                          </a:solidFill>
                          <a:effectLst/>
                          <a:latin typeface="Arial" panose="020B0604020202020204" pitchFamily="34" charset="0"/>
                          <a:cs typeface="Arial" panose="020B0604020202020204" pitchFamily="34" charset="0"/>
                        </a:rPr>
                        <a:t>Eingewöhungsphase</a:t>
                      </a:r>
                      <a:r>
                        <a:rPr lang="de-DE" sz="1200" b="0" dirty="0">
                          <a:solidFill>
                            <a:schemeClr val="tx1"/>
                          </a:solidFill>
                          <a:effectLst/>
                          <a:latin typeface="Arial" panose="020B0604020202020204" pitchFamily="34" charset="0"/>
                          <a:cs typeface="Arial" panose="020B0604020202020204" pitchFamily="34" charset="0"/>
                        </a:rPr>
                        <a:t>, Fallbesprechung</a:t>
                      </a:r>
                    </a:p>
                    <a:p>
                      <a:pPr marL="457200">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Von jeder Teamsitzung wird ein Protokoll erstellt. Reflexionen werden ebenfalls separat dokumentiert.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solidFill>
                      <a:schemeClr val="bg2"/>
                    </a:solidFill>
                  </a:tcPr>
                </a:tc>
                <a:tc hMerge="1">
                  <a:txBody>
                    <a:bodyPr/>
                    <a:lstStyle/>
                    <a:p>
                      <a:endParaRPr lang="de-DE"/>
                    </a:p>
                  </a:txBody>
                  <a:tcPr/>
                </a:tc>
                <a:extLst>
                  <a:ext uri="{0D108BD9-81ED-4DB2-BD59-A6C34878D82A}">
                    <a16:rowId xmlns:a16="http://schemas.microsoft.com/office/drawing/2014/main" val="4162775728"/>
                  </a:ext>
                </a:extLst>
              </a:tr>
              <a:tr h="278458">
                <a:tc>
                  <a:txBody>
                    <a:bodyPr/>
                    <a:lstStyle/>
                    <a:p>
                      <a:pPr marL="457200">
                        <a:lnSpc>
                          <a:spcPct val="115000"/>
                        </a:lnSpc>
                        <a:spcAft>
                          <a:spcPts val="0"/>
                        </a:spcAft>
                      </a:pPr>
                      <a:r>
                        <a:rPr lang="de-DE" sz="1200">
                          <a:effectLst/>
                          <a:latin typeface="Arial" panose="020B0604020202020204" pitchFamily="34" charset="0"/>
                          <a:cs typeface="Arial" panose="020B0604020202020204" pitchFamily="34" charset="0"/>
                        </a:rPr>
                        <a:t>14 tägige Teamsitzung für Aktuelles 1 Mitarbeiter pro Gruppe = kleine Teamsitzung </a:t>
                      </a:r>
                      <a:endParaRPr lang="de-DE" sz="120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tc>
                <a:tc gridSpan="2">
                  <a:txBody>
                    <a:bodyPr/>
                    <a:lstStyle/>
                    <a:p>
                      <a:pPr marL="457200">
                        <a:lnSpc>
                          <a:spcPct val="115000"/>
                        </a:lnSpc>
                        <a:spcAft>
                          <a:spcPts val="0"/>
                        </a:spcAft>
                      </a:pPr>
                      <a:r>
                        <a:rPr lang="de-DE" sz="1200" dirty="0">
                          <a:effectLst/>
                          <a:latin typeface="Arial" panose="020B0604020202020204" pitchFamily="34" charset="0"/>
                          <a:cs typeface="Arial" panose="020B0604020202020204" pitchFamily="34" charset="0"/>
                        </a:rPr>
                        <a:t>Informationsaustausch über aktuelle Themen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solidFill>
                      <a:schemeClr val="bg2"/>
                    </a:solidFill>
                  </a:tcPr>
                </a:tc>
                <a:tc hMerge="1">
                  <a:txBody>
                    <a:bodyPr/>
                    <a:lstStyle/>
                    <a:p>
                      <a:endParaRPr lang="de-DE"/>
                    </a:p>
                  </a:txBody>
                  <a:tcPr/>
                </a:tc>
                <a:extLst>
                  <a:ext uri="{0D108BD9-81ED-4DB2-BD59-A6C34878D82A}">
                    <a16:rowId xmlns:a16="http://schemas.microsoft.com/office/drawing/2014/main" val="2087096652"/>
                  </a:ext>
                </a:extLst>
              </a:tr>
              <a:tr h="468163">
                <a:tc>
                  <a:txBody>
                    <a:bodyPr/>
                    <a:lstStyle/>
                    <a:p>
                      <a:pPr marL="457200">
                        <a:lnSpc>
                          <a:spcPct val="115000"/>
                        </a:lnSpc>
                        <a:spcAft>
                          <a:spcPts val="0"/>
                        </a:spcAft>
                      </a:pPr>
                      <a:r>
                        <a:rPr lang="de-DE" sz="1200">
                          <a:effectLst/>
                          <a:latin typeface="Arial" panose="020B0604020202020204" pitchFamily="34" charset="0"/>
                          <a:cs typeface="Arial" panose="020B0604020202020204" pitchFamily="34" charset="0"/>
                        </a:rPr>
                        <a:t>Themenvorschau</a:t>
                      </a:r>
                      <a:endParaRPr lang="de-DE" sz="120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tc>
                <a:tc gridSpan="2">
                  <a:txBody>
                    <a:bodyPr/>
                    <a:lstStyle/>
                    <a:p>
                      <a:pPr marL="457200">
                        <a:lnSpc>
                          <a:spcPct val="115000"/>
                        </a:lnSpc>
                        <a:spcAft>
                          <a:spcPts val="0"/>
                        </a:spcAft>
                      </a:pPr>
                      <a:r>
                        <a:rPr lang="de-DE" sz="1200" dirty="0">
                          <a:effectLst/>
                          <a:latin typeface="Arial" panose="020B0604020202020204" pitchFamily="34" charset="0"/>
                          <a:cs typeface="Arial" panose="020B0604020202020204" pitchFamily="34" charset="0"/>
                        </a:rPr>
                        <a:t>Tagesordnungspunkte werden von der Leitung und den Teammitgliedern gesammelt und jede Gruppe erhält im Vorfeld die Themenübersicht.</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solidFill>
                      <a:schemeClr val="bg2"/>
                    </a:solidFill>
                  </a:tcPr>
                </a:tc>
                <a:tc hMerge="1">
                  <a:txBody>
                    <a:bodyPr/>
                    <a:lstStyle/>
                    <a:p>
                      <a:endParaRPr lang="de-DE"/>
                    </a:p>
                  </a:txBody>
                  <a:tcPr/>
                </a:tc>
                <a:extLst>
                  <a:ext uri="{0D108BD9-81ED-4DB2-BD59-A6C34878D82A}">
                    <a16:rowId xmlns:a16="http://schemas.microsoft.com/office/drawing/2014/main" val="3414866297"/>
                  </a:ext>
                </a:extLst>
              </a:tr>
              <a:tr h="657869">
                <a:tc>
                  <a:txBody>
                    <a:bodyPr/>
                    <a:lstStyle/>
                    <a:p>
                      <a:pPr marL="457200">
                        <a:lnSpc>
                          <a:spcPct val="115000"/>
                        </a:lnSpc>
                        <a:spcAft>
                          <a:spcPts val="0"/>
                        </a:spcAft>
                      </a:pPr>
                      <a:r>
                        <a:rPr lang="de-DE" sz="1200">
                          <a:effectLst/>
                          <a:latin typeface="Arial" panose="020B0604020202020204" pitchFamily="34" charset="0"/>
                          <a:cs typeface="Arial" panose="020B0604020202020204" pitchFamily="34" charset="0"/>
                        </a:rPr>
                        <a:t>Teamsitzungsprotokolle</a:t>
                      </a:r>
                      <a:endParaRPr lang="de-DE" sz="120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tc>
                <a:tc gridSpan="2">
                  <a:txBody>
                    <a:bodyPr/>
                    <a:lstStyle/>
                    <a:p>
                      <a:pPr marL="457200">
                        <a:lnSpc>
                          <a:spcPct val="115000"/>
                        </a:lnSpc>
                        <a:spcAft>
                          <a:spcPts val="0"/>
                        </a:spcAft>
                      </a:pPr>
                      <a:r>
                        <a:rPr lang="de-DE" sz="1200" dirty="0">
                          <a:effectLst/>
                          <a:latin typeface="Arial" panose="020B0604020202020204" pitchFamily="34" charset="0"/>
                          <a:cs typeface="Arial" panose="020B0604020202020204" pitchFamily="34" charset="0"/>
                        </a:rPr>
                        <a:t>Sie dienen den Mitarbeitern als Orientierung.</a:t>
                      </a:r>
                    </a:p>
                    <a:p>
                      <a:pPr marL="457200">
                        <a:lnSpc>
                          <a:spcPct val="115000"/>
                        </a:lnSpc>
                        <a:spcAft>
                          <a:spcPts val="0"/>
                        </a:spcAft>
                      </a:pPr>
                      <a:r>
                        <a:rPr lang="de-DE" sz="1200" dirty="0">
                          <a:effectLst/>
                          <a:latin typeface="Arial" panose="020B0604020202020204" pitchFamily="34" charset="0"/>
                          <a:cs typeface="Arial" panose="020B0604020202020204" pitchFamily="34" charset="0"/>
                        </a:rPr>
                        <a:t>Behandelte Tagesordnungspunkte, gefasste Beschlüsse, Zuständigkeiten und Vorgehensweisen sind für alle festgeschrieben.</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solidFill>
                      <a:schemeClr val="bg2"/>
                    </a:solidFill>
                  </a:tcPr>
                </a:tc>
                <a:tc hMerge="1">
                  <a:txBody>
                    <a:bodyPr/>
                    <a:lstStyle/>
                    <a:p>
                      <a:endParaRPr lang="de-DE"/>
                    </a:p>
                  </a:txBody>
                  <a:tcPr/>
                </a:tc>
                <a:extLst>
                  <a:ext uri="{0D108BD9-81ED-4DB2-BD59-A6C34878D82A}">
                    <a16:rowId xmlns:a16="http://schemas.microsoft.com/office/drawing/2014/main" val="121165680"/>
                  </a:ext>
                </a:extLst>
              </a:tr>
              <a:tr h="468163">
                <a:tc>
                  <a:txBody>
                    <a:bodyPr/>
                    <a:lstStyle/>
                    <a:p>
                      <a:pPr marL="457200">
                        <a:lnSpc>
                          <a:spcPct val="115000"/>
                        </a:lnSpc>
                        <a:spcAft>
                          <a:spcPts val="0"/>
                        </a:spcAft>
                      </a:pPr>
                      <a:r>
                        <a:rPr lang="de-DE" sz="1200">
                          <a:effectLst/>
                          <a:latin typeface="Arial" panose="020B0604020202020204" pitchFamily="34" charset="0"/>
                          <a:cs typeface="Arial" panose="020B0604020202020204" pitchFamily="34" charset="0"/>
                        </a:rPr>
                        <a:t>Gruppenteambesprechung jede Woche</a:t>
                      </a:r>
                      <a:endParaRPr lang="de-DE" sz="120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tc>
                <a:tc gridSpan="2">
                  <a:txBody>
                    <a:bodyPr/>
                    <a:lstStyle/>
                    <a:p>
                      <a:pPr marL="457200">
                        <a:lnSpc>
                          <a:spcPct val="115000"/>
                        </a:lnSpc>
                        <a:spcAft>
                          <a:spcPts val="0"/>
                        </a:spcAft>
                      </a:pPr>
                      <a:r>
                        <a:rPr lang="de-DE" sz="1200" dirty="0">
                          <a:effectLst/>
                          <a:latin typeface="Arial" panose="020B0604020202020204" pitchFamily="34" charset="0"/>
                          <a:cs typeface="Arial" panose="020B0604020202020204" pitchFamily="34" charset="0"/>
                        </a:rPr>
                        <a:t>Planung und Organisation gruppeninterner Aktivitäten, Beobachtungen der Kinder – pädagogische Handlungsmöglichkeiten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solidFill>
                      <a:schemeClr val="bg2"/>
                    </a:solidFill>
                  </a:tcPr>
                </a:tc>
                <a:tc hMerge="1">
                  <a:txBody>
                    <a:bodyPr/>
                    <a:lstStyle/>
                    <a:p>
                      <a:endParaRPr lang="de-DE"/>
                    </a:p>
                  </a:txBody>
                  <a:tcPr/>
                </a:tc>
                <a:extLst>
                  <a:ext uri="{0D108BD9-81ED-4DB2-BD59-A6C34878D82A}">
                    <a16:rowId xmlns:a16="http://schemas.microsoft.com/office/drawing/2014/main" val="2689322567"/>
                  </a:ext>
                </a:extLst>
              </a:tr>
              <a:tr h="278458">
                <a:tc>
                  <a:txBody>
                    <a:bodyPr/>
                    <a:lstStyle/>
                    <a:p>
                      <a:pPr marL="457200">
                        <a:lnSpc>
                          <a:spcPct val="115000"/>
                        </a:lnSpc>
                        <a:spcAft>
                          <a:spcPts val="0"/>
                        </a:spcAft>
                      </a:pPr>
                      <a:r>
                        <a:rPr lang="de-DE" sz="1200">
                          <a:effectLst/>
                          <a:latin typeface="Arial" panose="020B0604020202020204" pitchFamily="34" charset="0"/>
                          <a:cs typeface="Arial" panose="020B0604020202020204" pitchFamily="34" charset="0"/>
                        </a:rPr>
                        <a:t>Gruppenübergreifende Teamsitzungen </a:t>
                      </a:r>
                      <a:endParaRPr lang="de-DE" sz="120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tc>
                <a:tc gridSpan="2">
                  <a:txBody>
                    <a:bodyPr/>
                    <a:lstStyle/>
                    <a:p>
                      <a:pPr marL="457200">
                        <a:lnSpc>
                          <a:spcPct val="115000"/>
                        </a:lnSpc>
                        <a:spcAft>
                          <a:spcPts val="0"/>
                        </a:spcAft>
                      </a:pPr>
                      <a:r>
                        <a:rPr lang="de-DE" sz="1200" dirty="0">
                          <a:effectLst/>
                          <a:latin typeface="Arial" panose="020B0604020202020204" pitchFamily="34" charset="0"/>
                          <a:cs typeface="Arial" panose="020B0604020202020204" pitchFamily="34" charset="0"/>
                        </a:rPr>
                        <a:t>Planung und Organisation gruppenübergreifender Aktivitäten</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solidFill>
                      <a:schemeClr val="bg2"/>
                    </a:solidFill>
                  </a:tcPr>
                </a:tc>
                <a:tc hMerge="1">
                  <a:txBody>
                    <a:bodyPr/>
                    <a:lstStyle/>
                    <a:p>
                      <a:endParaRPr lang="de-DE"/>
                    </a:p>
                  </a:txBody>
                  <a:tcPr/>
                </a:tc>
                <a:extLst>
                  <a:ext uri="{0D108BD9-81ED-4DB2-BD59-A6C34878D82A}">
                    <a16:rowId xmlns:a16="http://schemas.microsoft.com/office/drawing/2014/main" val="1804416630"/>
                  </a:ext>
                </a:extLst>
              </a:tr>
              <a:tr h="278458">
                <a:tc>
                  <a:txBody>
                    <a:bodyPr/>
                    <a:lstStyle/>
                    <a:p>
                      <a:pPr marL="457200">
                        <a:lnSpc>
                          <a:spcPct val="115000"/>
                        </a:lnSpc>
                        <a:spcAft>
                          <a:spcPts val="0"/>
                        </a:spcAft>
                      </a:pPr>
                      <a:r>
                        <a:rPr lang="de-DE" sz="1200">
                          <a:effectLst/>
                          <a:latin typeface="Arial" panose="020B0604020202020204" pitchFamily="34" charset="0"/>
                          <a:cs typeface="Arial" panose="020B0604020202020204" pitchFamily="34" charset="0"/>
                        </a:rPr>
                        <a:t>Supervisionen</a:t>
                      </a:r>
                      <a:endParaRPr lang="de-DE" sz="120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tc>
                <a:tc gridSpan="2">
                  <a:txBody>
                    <a:bodyPr/>
                    <a:lstStyle/>
                    <a:p>
                      <a:pPr marL="457200">
                        <a:lnSpc>
                          <a:spcPct val="115000"/>
                        </a:lnSpc>
                        <a:spcAft>
                          <a:spcPts val="0"/>
                        </a:spcAft>
                      </a:pPr>
                      <a:r>
                        <a:rPr lang="de-DE" sz="1200" dirty="0">
                          <a:effectLst/>
                          <a:latin typeface="Arial" panose="020B0604020202020204" pitchFamily="34" charset="0"/>
                          <a:cs typeface="Arial" panose="020B0604020202020204" pitchFamily="34" charset="0"/>
                        </a:rPr>
                        <a:t>Optimierung, Beratung und Reflexion unserer qualitativen Arbeit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solidFill>
                      <a:schemeClr val="bg2"/>
                    </a:solidFill>
                  </a:tcPr>
                </a:tc>
                <a:tc hMerge="1">
                  <a:txBody>
                    <a:bodyPr/>
                    <a:lstStyle/>
                    <a:p>
                      <a:endParaRPr lang="de-DE"/>
                    </a:p>
                  </a:txBody>
                  <a:tcPr/>
                </a:tc>
                <a:extLst>
                  <a:ext uri="{0D108BD9-81ED-4DB2-BD59-A6C34878D82A}">
                    <a16:rowId xmlns:a16="http://schemas.microsoft.com/office/drawing/2014/main" val="3728640544"/>
                  </a:ext>
                </a:extLst>
              </a:tr>
              <a:tr h="563016">
                <a:tc>
                  <a:txBody>
                    <a:bodyPr/>
                    <a:lstStyle/>
                    <a:p>
                      <a:pPr marL="457200">
                        <a:lnSpc>
                          <a:spcPct val="115000"/>
                        </a:lnSpc>
                        <a:spcAft>
                          <a:spcPts val="0"/>
                        </a:spcAft>
                      </a:pPr>
                      <a:r>
                        <a:rPr lang="de-DE" sz="1200" dirty="0">
                          <a:effectLst/>
                          <a:latin typeface="Arial" panose="020B0604020202020204" pitchFamily="34" charset="0"/>
                          <a:cs typeface="Arial" panose="020B0604020202020204" pitchFamily="34" charset="0"/>
                        </a:rPr>
                        <a:t>Fachberatung durch Externe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tc>
                <a:tc gridSpan="2">
                  <a:txBody>
                    <a:bodyPr/>
                    <a:lstStyle/>
                    <a:p>
                      <a:pPr marL="457200">
                        <a:lnSpc>
                          <a:spcPct val="115000"/>
                        </a:lnSpc>
                        <a:spcAft>
                          <a:spcPts val="0"/>
                        </a:spcAft>
                      </a:pPr>
                      <a:r>
                        <a:rPr lang="de-DE" sz="1200" dirty="0">
                          <a:effectLst/>
                          <a:latin typeface="Arial" panose="020B0604020202020204" pitchFamily="34" charset="0"/>
                          <a:cs typeface="Arial" panose="020B0604020202020204" pitchFamily="34" charset="0"/>
                        </a:rPr>
                        <a:t>Hier geht es darum, pädagogisches Know-how mit den psychologischen Erfordernissen abzugleichen und einen KITA-kompatiblen Weg zu erarbeiten.</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solidFill>
                      <a:schemeClr val="bg2"/>
                    </a:solidFill>
                  </a:tcPr>
                </a:tc>
                <a:tc hMerge="1">
                  <a:txBody>
                    <a:bodyPr/>
                    <a:lstStyle/>
                    <a:p>
                      <a:endParaRPr lang="de-DE"/>
                    </a:p>
                  </a:txBody>
                  <a:tcPr/>
                </a:tc>
                <a:extLst>
                  <a:ext uri="{0D108BD9-81ED-4DB2-BD59-A6C34878D82A}">
                    <a16:rowId xmlns:a16="http://schemas.microsoft.com/office/drawing/2014/main" val="2819662885"/>
                  </a:ext>
                </a:extLst>
              </a:tr>
              <a:tr h="278458">
                <a:tc>
                  <a:txBody>
                    <a:bodyPr/>
                    <a:lstStyle/>
                    <a:p>
                      <a:pPr marL="457200">
                        <a:lnSpc>
                          <a:spcPct val="115000"/>
                        </a:lnSpc>
                        <a:spcAft>
                          <a:spcPts val="0"/>
                        </a:spcAft>
                      </a:pPr>
                      <a:r>
                        <a:rPr lang="de-DE" sz="1200">
                          <a:effectLst/>
                          <a:latin typeface="Arial" panose="020B0604020202020204" pitchFamily="34" charset="0"/>
                          <a:cs typeface="Arial" panose="020B0604020202020204" pitchFamily="34" charset="0"/>
                        </a:rPr>
                        <a:t>Arbeitskreise im Team</a:t>
                      </a:r>
                      <a:endParaRPr lang="de-DE" sz="120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tc>
                <a:tc>
                  <a:txBody>
                    <a:bodyPr/>
                    <a:lstStyle/>
                    <a:p>
                      <a:pPr marL="457200">
                        <a:lnSpc>
                          <a:spcPct val="115000"/>
                        </a:lnSpc>
                        <a:spcAft>
                          <a:spcPts val="0"/>
                        </a:spcAft>
                      </a:pPr>
                      <a:r>
                        <a:rPr lang="de-DE" sz="1200" dirty="0">
                          <a:effectLst/>
                          <a:latin typeface="Arial" panose="020B0604020202020204" pitchFamily="34" charset="0"/>
                          <a:cs typeface="Arial" panose="020B0604020202020204" pitchFamily="34" charset="0"/>
                        </a:rPr>
                        <a:t>Planung und Organisation von Festen und Projekten z.B. Gottesdienste, Projekte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solidFill>
                      <a:schemeClr val="bg2"/>
                    </a:solidFill>
                  </a:tcPr>
                </a:tc>
                <a:tc>
                  <a:txBody>
                    <a:bodyPr/>
                    <a:lstStyle/>
                    <a:p>
                      <a:pPr>
                        <a:lnSpc>
                          <a:spcPct val="115000"/>
                        </a:lnSpc>
                        <a:spcAft>
                          <a:spcPts val="1000"/>
                        </a:spcAft>
                      </a:pPr>
                      <a:r>
                        <a:rPr lang="de-DE" sz="400">
                          <a:effectLst/>
                        </a:rPr>
                        <a:t> </a:t>
                      </a:r>
                      <a:endParaRPr lang="de-DE" sz="4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622256183"/>
                  </a:ext>
                </a:extLst>
              </a:tr>
              <a:tr h="278458">
                <a:tc>
                  <a:txBody>
                    <a:bodyPr/>
                    <a:lstStyle/>
                    <a:p>
                      <a:pPr marL="457200">
                        <a:lnSpc>
                          <a:spcPct val="115000"/>
                        </a:lnSpc>
                        <a:spcAft>
                          <a:spcPts val="0"/>
                        </a:spcAft>
                      </a:pPr>
                      <a:r>
                        <a:rPr lang="de-DE" sz="1200">
                          <a:effectLst/>
                          <a:latin typeface="Arial" panose="020B0604020202020204" pitchFamily="34" charset="0"/>
                          <a:cs typeface="Arial" panose="020B0604020202020204" pitchFamily="34" charset="0"/>
                        </a:rPr>
                        <a:t>Mitarbeitergespräche</a:t>
                      </a:r>
                      <a:endParaRPr lang="de-DE" sz="120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tc>
                <a:tc>
                  <a:txBody>
                    <a:bodyPr/>
                    <a:lstStyle/>
                    <a:p>
                      <a:pPr marL="457200">
                        <a:lnSpc>
                          <a:spcPct val="115000"/>
                        </a:lnSpc>
                        <a:spcAft>
                          <a:spcPts val="0"/>
                        </a:spcAft>
                      </a:pPr>
                      <a:r>
                        <a:rPr lang="de-DE" sz="1200" dirty="0">
                          <a:effectLst/>
                          <a:latin typeface="Arial" panose="020B0604020202020204" pitchFamily="34" charset="0"/>
                          <a:cs typeface="Arial" panose="020B0604020202020204" pitchFamily="34" charset="0"/>
                        </a:rPr>
                        <a:t>1 mal im Jahr = reflektierendes Gespräch Leitung/Mitarbeiter*innen</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solidFill>
                      <a:schemeClr val="bg2"/>
                    </a:solidFill>
                  </a:tcPr>
                </a:tc>
                <a:tc>
                  <a:txBody>
                    <a:bodyPr/>
                    <a:lstStyle/>
                    <a:p>
                      <a:pPr>
                        <a:lnSpc>
                          <a:spcPct val="115000"/>
                        </a:lnSpc>
                        <a:spcAft>
                          <a:spcPts val="1000"/>
                        </a:spcAft>
                      </a:pPr>
                      <a:r>
                        <a:rPr lang="de-DE" sz="400">
                          <a:effectLst/>
                        </a:rPr>
                        <a:t> </a:t>
                      </a:r>
                      <a:endParaRPr lang="de-DE" sz="4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3345320"/>
                  </a:ext>
                </a:extLst>
              </a:tr>
              <a:tr h="278458">
                <a:tc>
                  <a:txBody>
                    <a:bodyPr/>
                    <a:lstStyle/>
                    <a:p>
                      <a:pPr marL="457200">
                        <a:lnSpc>
                          <a:spcPct val="115000"/>
                        </a:lnSpc>
                        <a:spcAft>
                          <a:spcPts val="0"/>
                        </a:spcAft>
                      </a:pPr>
                      <a:r>
                        <a:rPr lang="de-DE" sz="1200" dirty="0">
                          <a:effectLst/>
                          <a:latin typeface="Arial" panose="020B0604020202020204" pitchFamily="34" charset="0"/>
                          <a:cs typeface="Arial" panose="020B0604020202020204" pitchFamily="34" charset="0"/>
                        </a:rPr>
                        <a:t>Teamstärkung</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tc>
                <a:tc>
                  <a:txBody>
                    <a:bodyPr/>
                    <a:lstStyle/>
                    <a:p>
                      <a:pPr marL="457200">
                        <a:lnSpc>
                          <a:spcPct val="115000"/>
                        </a:lnSpc>
                        <a:spcAft>
                          <a:spcPts val="0"/>
                        </a:spcAft>
                      </a:pPr>
                      <a:r>
                        <a:rPr lang="de-DE" sz="1200" dirty="0">
                          <a:effectLst/>
                          <a:latin typeface="Arial" panose="020B0604020202020204" pitchFamily="34" charset="0"/>
                          <a:cs typeface="Arial" panose="020B0604020202020204" pitchFamily="34" charset="0"/>
                        </a:rPr>
                        <a:t>Gemeinsame Veranstaltung, z.B. Betriebsausflug, Weihnachtsfeier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marL="25574" marR="25574" marT="0" marB="0">
                    <a:solidFill>
                      <a:schemeClr val="bg2"/>
                    </a:solidFill>
                  </a:tcPr>
                </a:tc>
                <a:tc>
                  <a:txBody>
                    <a:bodyPr/>
                    <a:lstStyle/>
                    <a:p>
                      <a:pPr>
                        <a:lnSpc>
                          <a:spcPct val="115000"/>
                        </a:lnSpc>
                        <a:spcAft>
                          <a:spcPts val="1000"/>
                        </a:spcAft>
                      </a:pPr>
                      <a:r>
                        <a:rPr lang="de-DE" sz="400" dirty="0">
                          <a:effectLst/>
                        </a:rPr>
                        <a:t> </a:t>
                      </a:r>
                      <a:endParaRPr lang="de-DE" sz="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42264349"/>
                  </a:ext>
                </a:extLst>
              </a:tr>
            </a:tbl>
          </a:graphicData>
        </a:graphic>
      </p:graphicFrame>
    </p:spTree>
    <p:extLst>
      <p:ext uri="{BB962C8B-B14F-4D97-AF65-F5344CB8AC3E}">
        <p14:creationId xmlns:p14="http://schemas.microsoft.com/office/powerpoint/2010/main" val="53204385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5" name="Grafik 37">
            <a:extLst>
              <a:ext uri="{FF2B5EF4-FFF2-40B4-BE49-F238E27FC236}">
                <a16:creationId xmlns:a16="http://schemas.microsoft.com/office/drawing/2014/main" id="{77A6D0C7-DE09-4C7F-AC86-E3CC49B70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69" y="903784"/>
            <a:ext cx="971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13" name="Grafik 38">
            <a:extLst>
              <a:ext uri="{FF2B5EF4-FFF2-40B4-BE49-F238E27FC236}">
                <a16:creationId xmlns:a16="http://schemas.microsoft.com/office/drawing/2014/main" id="{B00DA138-580A-49E7-8D6F-5A859E147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69" y="2850839"/>
            <a:ext cx="1266825" cy="11811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Grafik 39">
            <a:extLst>
              <a:ext uri="{FF2B5EF4-FFF2-40B4-BE49-F238E27FC236}">
                <a16:creationId xmlns:a16="http://schemas.microsoft.com/office/drawing/2014/main" id="{C1FE7D96-4DAC-49D6-8C49-DF7AED7FD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68" y="4403534"/>
            <a:ext cx="1266825" cy="16668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0">
            <a:extLst>
              <a:ext uri="{FF2B5EF4-FFF2-40B4-BE49-F238E27FC236}">
                <a16:creationId xmlns:a16="http://schemas.microsoft.com/office/drawing/2014/main" id="{878E4E28-5FFB-4592-9D9B-4F53CA008A5C}"/>
              </a:ext>
            </a:extLst>
          </p:cNvPr>
          <p:cNvSpPr>
            <a:spLocks noChangeArrowheads="1"/>
          </p:cNvSpPr>
          <p:nvPr/>
        </p:nvSpPr>
        <p:spPr bwMode="auto">
          <a:xfrm>
            <a:off x="4462462" y="497916"/>
            <a:ext cx="325922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362075" algn="l"/>
              </a:tabLst>
              <a:defRPr>
                <a:solidFill>
                  <a:schemeClr val="tx1"/>
                </a:solidFill>
                <a:latin typeface="Arial" panose="020B0604020202020204" pitchFamily="34" charset="0"/>
              </a:defRPr>
            </a:lvl1pPr>
            <a:lvl2pPr eaLnBrk="0" fontAlgn="base" hangingPunct="0">
              <a:spcBef>
                <a:spcPct val="0"/>
              </a:spcBef>
              <a:spcAft>
                <a:spcPct val="0"/>
              </a:spcAft>
              <a:tabLst>
                <a:tab pos="1362075" algn="l"/>
              </a:tabLst>
              <a:defRPr>
                <a:solidFill>
                  <a:schemeClr val="tx1"/>
                </a:solidFill>
                <a:latin typeface="Arial" panose="020B0604020202020204" pitchFamily="34" charset="0"/>
              </a:defRPr>
            </a:lvl2pPr>
            <a:lvl3pPr eaLnBrk="0" fontAlgn="base" hangingPunct="0">
              <a:spcBef>
                <a:spcPct val="0"/>
              </a:spcBef>
              <a:spcAft>
                <a:spcPct val="0"/>
              </a:spcAft>
              <a:tabLst>
                <a:tab pos="1362075" algn="l"/>
              </a:tabLst>
              <a:defRPr>
                <a:solidFill>
                  <a:schemeClr val="tx1"/>
                </a:solidFill>
                <a:latin typeface="Arial" panose="020B0604020202020204" pitchFamily="34" charset="0"/>
              </a:defRPr>
            </a:lvl3pPr>
            <a:lvl4pPr eaLnBrk="0" fontAlgn="base" hangingPunct="0">
              <a:spcBef>
                <a:spcPct val="0"/>
              </a:spcBef>
              <a:spcAft>
                <a:spcPct val="0"/>
              </a:spcAft>
              <a:tabLst>
                <a:tab pos="1362075" algn="l"/>
              </a:tabLst>
              <a:defRPr>
                <a:solidFill>
                  <a:schemeClr val="tx1"/>
                </a:solidFill>
                <a:latin typeface="Arial" panose="020B0604020202020204" pitchFamily="34" charset="0"/>
              </a:defRPr>
            </a:lvl4pPr>
            <a:lvl5pPr eaLnBrk="0" fontAlgn="base" hangingPunct="0">
              <a:spcBef>
                <a:spcPct val="0"/>
              </a:spcBef>
              <a:spcAft>
                <a:spcPct val="0"/>
              </a:spcAft>
              <a:tabLst>
                <a:tab pos="1362075" algn="l"/>
              </a:tabLst>
              <a:defRPr>
                <a:solidFill>
                  <a:schemeClr val="tx1"/>
                </a:solidFill>
                <a:latin typeface="Arial" panose="020B0604020202020204" pitchFamily="34" charset="0"/>
              </a:defRPr>
            </a:lvl5pPr>
            <a:lvl6pPr eaLnBrk="0" fontAlgn="base" hangingPunct="0">
              <a:spcBef>
                <a:spcPct val="0"/>
              </a:spcBef>
              <a:spcAft>
                <a:spcPct val="0"/>
              </a:spcAft>
              <a:tabLst>
                <a:tab pos="1362075" algn="l"/>
              </a:tabLst>
              <a:defRPr>
                <a:solidFill>
                  <a:schemeClr val="tx1"/>
                </a:solidFill>
                <a:latin typeface="Arial" panose="020B0604020202020204" pitchFamily="34" charset="0"/>
              </a:defRPr>
            </a:lvl6pPr>
            <a:lvl7pPr eaLnBrk="0" fontAlgn="base" hangingPunct="0">
              <a:spcBef>
                <a:spcPct val="0"/>
              </a:spcBef>
              <a:spcAft>
                <a:spcPct val="0"/>
              </a:spcAft>
              <a:tabLst>
                <a:tab pos="1362075" algn="l"/>
              </a:tabLst>
              <a:defRPr>
                <a:solidFill>
                  <a:schemeClr val="tx1"/>
                </a:solidFill>
                <a:latin typeface="Arial" panose="020B0604020202020204" pitchFamily="34" charset="0"/>
              </a:defRPr>
            </a:lvl7pPr>
            <a:lvl8pPr eaLnBrk="0" fontAlgn="base" hangingPunct="0">
              <a:spcBef>
                <a:spcPct val="0"/>
              </a:spcBef>
              <a:spcAft>
                <a:spcPct val="0"/>
              </a:spcAft>
              <a:tabLst>
                <a:tab pos="1362075" algn="l"/>
              </a:tabLst>
              <a:defRPr>
                <a:solidFill>
                  <a:schemeClr val="tx1"/>
                </a:solidFill>
                <a:latin typeface="Arial" panose="020B0604020202020204" pitchFamily="34" charset="0"/>
              </a:defRPr>
            </a:lvl8pPr>
            <a:lvl9pPr eaLnBrk="0" fontAlgn="base" hangingPunct="0">
              <a:spcBef>
                <a:spcPct val="0"/>
              </a:spcBef>
              <a:spcAft>
                <a:spcPct val="0"/>
              </a:spcAft>
              <a:tabLst>
                <a:tab pos="13620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362075" algn="l"/>
              </a:tabLst>
            </a:pPr>
            <a:r>
              <a:rPr kumimoji="0" lang="de-DE" altLang="de-DE"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de-DE" altLang="de-DE" sz="2400" b="1" i="0" u="none" strike="noStrike" cap="none" normalizeH="0" baseline="0" dirty="0">
                <a:ln>
                  <a:noFill/>
                </a:ln>
                <a:solidFill>
                  <a:srgbClr val="92D050"/>
                </a:solidFill>
                <a:effectLst/>
                <a:ea typeface="Times New Roman" panose="02020603050405020304" pitchFamily="18" charset="0"/>
                <a:cs typeface="Arial" panose="020B0604020202020204" pitchFamily="34" charset="0"/>
              </a:rPr>
              <a:t>Unser Bild vom Kind</a:t>
            </a:r>
            <a:endParaRPr kumimoji="0" lang="de-DE" altLang="de-DE" sz="2400" b="0" i="0" u="none" strike="noStrike" cap="none" normalizeH="0" baseline="0" dirty="0">
              <a:ln>
                <a:noFill/>
              </a:ln>
              <a:solidFill>
                <a:srgbClr val="92D05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362075" algn="l"/>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5" name="Rectangle 21">
            <a:extLst>
              <a:ext uri="{FF2B5EF4-FFF2-40B4-BE49-F238E27FC236}">
                <a16:creationId xmlns:a16="http://schemas.microsoft.com/office/drawing/2014/main" id="{8907878D-EE35-413A-AFC8-C5AA3EDD21EB}"/>
              </a:ext>
            </a:extLst>
          </p:cNvPr>
          <p:cNvSpPr>
            <a:spLocks noChangeArrowheads="1"/>
          </p:cNvSpPr>
          <p:nvPr/>
        </p:nvSpPr>
        <p:spPr bwMode="auto">
          <a:xfrm>
            <a:off x="4462462" y="765672"/>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7" name="Rectangle 23">
            <a:extLst>
              <a:ext uri="{FF2B5EF4-FFF2-40B4-BE49-F238E27FC236}">
                <a16:creationId xmlns:a16="http://schemas.microsoft.com/office/drawing/2014/main" id="{C14F775C-3130-4AAB-9E6A-B298525CE0C0}"/>
              </a:ext>
            </a:extLst>
          </p:cNvPr>
          <p:cNvSpPr>
            <a:spLocks noChangeArrowheads="1"/>
          </p:cNvSpPr>
          <p:nvPr/>
        </p:nvSpPr>
        <p:spPr bwMode="auto">
          <a:xfrm>
            <a:off x="4462462" y="2594472"/>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8" name="Rectangle 24">
            <a:extLst>
              <a:ext uri="{FF2B5EF4-FFF2-40B4-BE49-F238E27FC236}">
                <a16:creationId xmlns:a16="http://schemas.microsoft.com/office/drawing/2014/main" id="{62E5A0B4-A351-4DE8-9954-01E0E8E9819C}"/>
              </a:ext>
            </a:extLst>
          </p:cNvPr>
          <p:cNvSpPr>
            <a:spLocks noChangeArrowheads="1"/>
          </p:cNvSpPr>
          <p:nvPr/>
        </p:nvSpPr>
        <p:spPr bwMode="auto">
          <a:xfrm>
            <a:off x="7976843" y="1219624"/>
            <a:ext cx="3509294"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Jedes Kind hat sein eigenes Entwicklungstempo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und wir wollen </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das Kind dort abholen, wo es sich</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in seiner Entwicklung befindet.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9" name="Rectangle 25">
            <a:extLst>
              <a:ext uri="{FF2B5EF4-FFF2-40B4-BE49-F238E27FC236}">
                <a16:creationId xmlns:a16="http://schemas.microsoft.com/office/drawing/2014/main" id="{EFB369E2-1A9D-498D-B346-C843266A7826}"/>
              </a:ext>
            </a:extLst>
          </p:cNvPr>
          <p:cNvSpPr>
            <a:spLocks noChangeArrowheads="1"/>
          </p:cNvSpPr>
          <p:nvPr/>
        </p:nvSpPr>
        <p:spPr bwMode="auto">
          <a:xfrm>
            <a:off x="4462462" y="3775572"/>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4" name="Rechteck 23">
            <a:extLst>
              <a:ext uri="{FF2B5EF4-FFF2-40B4-BE49-F238E27FC236}">
                <a16:creationId xmlns:a16="http://schemas.microsoft.com/office/drawing/2014/main" id="{C53E6AA4-3013-4B32-9F3E-99170BD2D251}"/>
              </a:ext>
            </a:extLst>
          </p:cNvPr>
          <p:cNvSpPr/>
          <p:nvPr/>
        </p:nvSpPr>
        <p:spPr>
          <a:xfrm>
            <a:off x="7542882" y="2732584"/>
            <a:ext cx="3286699" cy="646331"/>
          </a:xfrm>
          <a:prstGeom prst="rect">
            <a:avLst/>
          </a:prstGeom>
        </p:spPr>
        <p:txBody>
          <a:bodyPr wrap="square">
            <a:spAutoFit/>
          </a:bodyPr>
          <a:lstStyle/>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Wir unterstützen es, wo es Hilfe braucht,</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ermutigen und beraten in seiner </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Persönlichkeit</a:t>
            </a:r>
            <a:endParaRPr lang="de-DE" altLang="de-DE" sz="1200" dirty="0">
              <a:latin typeface="Arial" panose="020B0604020202020204" pitchFamily="34" charset="0"/>
              <a:cs typeface="Arial" panose="020B0604020202020204" pitchFamily="34" charset="0"/>
            </a:endParaRPr>
          </a:p>
        </p:txBody>
      </p:sp>
      <p:sp>
        <p:nvSpPr>
          <p:cNvPr id="25" name="Rechteck 24">
            <a:extLst>
              <a:ext uri="{FF2B5EF4-FFF2-40B4-BE49-F238E27FC236}">
                <a16:creationId xmlns:a16="http://schemas.microsoft.com/office/drawing/2014/main" id="{A2F759AC-821E-4485-938F-025C76222A15}"/>
              </a:ext>
            </a:extLst>
          </p:cNvPr>
          <p:cNvSpPr/>
          <p:nvPr/>
        </p:nvSpPr>
        <p:spPr>
          <a:xfrm>
            <a:off x="2412491" y="2404324"/>
            <a:ext cx="6096000" cy="830997"/>
          </a:xfrm>
          <a:prstGeom prst="rect">
            <a:avLst/>
          </a:prstGeom>
        </p:spPr>
        <p:txBody>
          <a:bodyPr>
            <a:spAutoFit/>
          </a:bodyPr>
          <a:lstStyle/>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Wir achten und wertschätzen</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jedes einzelne Kind und geben</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ihm das Gefühl, dass es wichtig ist auf </a:t>
            </a:r>
          </a:p>
          <a:p>
            <a:pPr lvl="0" defTabSz="914400" eaLnBrk="0" fontAlgn="base" hangingPunct="0">
              <a:spcBef>
                <a:spcPct val="0"/>
              </a:spcBef>
              <a:spcAft>
                <a:spcPct val="0"/>
              </a:spcAft>
            </a:pPr>
            <a:r>
              <a:rPr lang="de-DE" altLang="de-DE" sz="1200" dirty="0">
                <a:latin typeface="Arial" panose="020B0604020202020204" pitchFamily="34" charset="0"/>
                <a:cs typeface="Arial" panose="020B0604020202020204" pitchFamily="34" charset="0"/>
              </a:rPr>
              <a:t>Dieser Welt. </a:t>
            </a:r>
          </a:p>
        </p:txBody>
      </p:sp>
      <p:sp>
        <p:nvSpPr>
          <p:cNvPr id="26" name="Rechteck 25">
            <a:extLst>
              <a:ext uri="{FF2B5EF4-FFF2-40B4-BE49-F238E27FC236}">
                <a16:creationId xmlns:a16="http://schemas.microsoft.com/office/drawing/2014/main" id="{D3CD6B0B-C765-4D9D-8FC5-49F35BB4B440}"/>
              </a:ext>
            </a:extLst>
          </p:cNvPr>
          <p:cNvSpPr/>
          <p:nvPr/>
        </p:nvSpPr>
        <p:spPr>
          <a:xfrm>
            <a:off x="2232752" y="696402"/>
            <a:ext cx="6096000" cy="1054135"/>
          </a:xfrm>
          <a:prstGeom prst="rect">
            <a:avLst/>
          </a:prstGeom>
        </p:spPr>
        <p:txBody>
          <a:bodyPr>
            <a:spAutoFit/>
          </a:bodyPr>
          <a:lstStyle/>
          <a:p>
            <a:pPr lvl="0" defTabSz="914400" eaLnBrk="0" fontAlgn="base" hangingPunct="0">
              <a:spcBef>
                <a:spcPct val="0"/>
              </a:spcBef>
              <a:spcAft>
                <a:spcPct val="0"/>
              </a:spcAft>
            </a:pPr>
            <a:endParaRPr lang="de-DE" altLang="de-DE" sz="2800" dirty="0">
              <a:latin typeface="Arial" panose="020B0604020202020204" pitchFamily="34" charset="0"/>
            </a:endParaRPr>
          </a:p>
          <a:p>
            <a:pPr lvl="0" defTabSz="914400" eaLnBrk="0" fontAlgn="base" hangingPunct="0">
              <a:spcBef>
                <a:spcPct val="0"/>
              </a:spcBef>
              <a:spcAft>
                <a:spcPct val="0"/>
              </a:spcAft>
            </a:pPr>
            <a:endParaRPr lang="de-DE" altLang="de-DE" sz="1050" dirty="0"/>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Sie sind offen, wissensdurstig</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und neugierig </a:t>
            </a:r>
            <a:endParaRPr lang="de-DE" altLang="de-DE" sz="1200" dirty="0">
              <a:latin typeface="Arial" panose="020B0604020202020204" pitchFamily="34" charset="0"/>
              <a:cs typeface="Arial" panose="020B0604020202020204" pitchFamily="34" charset="0"/>
            </a:endParaRPr>
          </a:p>
        </p:txBody>
      </p:sp>
      <p:sp>
        <p:nvSpPr>
          <p:cNvPr id="27" name="Rechteck 26">
            <a:extLst>
              <a:ext uri="{FF2B5EF4-FFF2-40B4-BE49-F238E27FC236}">
                <a16:creationId xmlns:a16="http://schemas.microsoft.com/office/drawing/2014/main" id="{5D8DB78C-4D1B-4C65-A511-2613E0FDE074}"/>
              </a:ext>
            </a:extLst>
          </p:cNvPr>
          <p:cNvSpPr/>
          <p:nvPr/>
        </p:nvSpPr>
        <p:spPr>
          <a:xfrm>
            <a:off x="4733581" y="4061684"/>
            <a:ext cx="6096000" cy="646331"/>
          </a:xfrm>
          <a:prstGeom prst="rect">
            <a:avLst/>
          </a:prstGeom>
        </p:spPr>
        <p:txBody>
          <a:bodyPr>
            <a:spAutoFit/>
          </a:bodyPr>
          <a:lstStyle/>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Kinder sind einzigartige Persönlichkeiten</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mit individuellen Erfahrungen, Stärken und</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Neigungen.</a:t>
            </a:r>
          </a:p>
        </p:txBody>
      </p:sp>
      <p:sp>
        <p:nvSpPr>
          <p:cNvPr id="28" name="Rechteck 27">
            <a:extLst>
              <a:ext uri="{FF2B5EF4-FFF2-40B4-BE49-F238E27FC236}">
                <a16:creationId xmlns:a16="http://schemas.microsoft.com/office/drawing/2014/main" id="{11A0E60C-2242-4F8D-82C5-DA065A97A246}"/>
              </a:ext>
            </a:extLst>
          </p:cNvPr>
          <p:cNvSpPr/>
          <p:nvPr/>
        </p:nvSpPr>
        <p:spPr>
          <a:xfrm>
            <a:off x="1932052" y="3509394"/>
            <a:ext cx="6096000" cy="461665"/>
          </a:xfrm>
          <a:prstGeom prst="rect">
            <a:avLst/>
          </a:prstGeom>
        </p:spPr>
        <p:txBody>
          <a:bodyPr>
            <a:spAutoFit/>
          </a:bodyPr>
          <a:lstStyle/>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Sie wollen ihre Welt begreifen</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und entdecken.</a:t>
            </a:r>
            <a:endParaRPr lang="de-DE" altLang="de-DE" sz="1200" dirty="0">
              <a:latin typeface="Arial" panose="020B0604020202020204" pitchFamily="34" charset="0"/>
              <a:cs typeface="Arial" panose="020B0604020202020204" pitchFamily="34" charset="0"/>
            </a:endParaRPr>
          </a:p>
        </p:txBody>
      </p:sp>
      <p:sp>
        <p:nvSpPr>
          <p:cNvPr id="29" name="Rechteck 28">
            <a:extLst>
              <a:ext uri="{FF2B5EF4-FFF2-40B4-BE49-F238E27FC236}">
                <a16:creationId xmlns:a16="http://schemas.microsoft.com/office/drawing/2014/main" id="{83FE8EC7-CDA6-4E42-B090-0FD54A24A650}"/>
              </a:ext>
            </a:extLst>
          </p:cNvPr>
          <p:cNvSpPr/>
          <p:nvPr/>
        </p:nvSpPr>
        <p:spPr>
          <a:xfrm>
            <a:off x="3250769" y="5236971"/>
            <a:ext cx="6096000" cy="461665"/>
          </a:xfrm>
          <a:prstGeom prst="rect">
            <a:avLst/>
          </a:prstGeom>
        </p:spPr>
        <p:txBody>
          <a:bodyPr>
            <a:spAutoFit/>
          </a:bodyPr>
          <a:lstStyle/>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Wir lassen dem Kind Freiräume für </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eigene Erfahrungen</a:t>
            </a:r>
            <a:endParaRPr lang="de-DE" altLang="de-DE" sz="1200" dirty="0">
              <a:latin typeface="Arial" panose="020B0604020202020204" pitchFamily="34" charset="0"/>
              <a:cs typeface="Arial" panose="020B0604020202020204" pitchFamily="34" charset="0"/>
            </a:endParaRPr>
          </a:p>
        </p:txBody>
      </p:sp>
      <p:sp>
        <p:nvSpPr>
          <p:cNvPr id="30" name="Rechteck 29">
            <a:extLst>
              <a:ext uri="{FF2B5EF4-FFF2-40B4-BE49-F238E27FC236}">
                <a16:creationId xmlns:a16="http://schemas.microsoft.com/office/drawing/2014/main" id="{82DF49F9-B3C9-45F3-BD6B-E71DAE1FCB88}"/>
              </a:ext>
            </a:extLst>
          </p:cNvPr>
          <p:cNvSpPr/>
          <p:nvPr/>
        </p:nvSpPr>
        <p:spPr>
          <a:xfrm>
            <a:off x="8993777" y="3577401"/>
            <a:ext cx="6096000" cy="646331"/>
          </a:xfrm>
          <a:prstGeom prst="rect">
            <a:avLst/>
          </a:prstGeom>
        </p:spPr>
        <p:txBody>
          <a:bodyPr>
            <a:spAutoFit/>
          </a:bodyPr>
          <a:lstStyle/>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Wir geben ihm durch unser Vorbild</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Orientierungshilfen für Werte und </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Verhaltensweisen. </a:t>
            </a:r>
            <a:endParaRPr lang="de-DE" altLang="de-DE" sz="1200" dirty="0"/>
          </a:p>
        </p:txBody>
      </p:sp>
      <p:sp>
        <p:nvSpPr>
          <p:cNvPr id="31" name="Rechteck 30">
            <a:extLst>
              <a:ext uri="{FF2B5EF4-FFF2-40B4-BE49-F238E27FC236}">
                <a16:creationId xmlns:a16="http://schemas.microsoft.com/office/drawing/2014/main" id="{FA335C16-A73C-44E3-944F-84F3BC6C5602}"/>
              </a:ext>
            </a:extLst>
          </p:cNvPr>
          <p:cNvSpPr/>
          <p:nvPr/>
        </p:nvSpPr>
        <p:spPr>
          <a:xfrm>
            <a:off x="4462462" y="1709225"/>
            <a:ext cx="6096000" cy="646331"/>
          </a:xfrm>
          <a:prstGeom prst="rect">
            <a:avLst/>
          </a:prstGeom>
        </p:spPr>
        <p:txBody>
          <a:bodyPr>
            <a:spAutoFit/>
          </a:bodyPr>
          <a:lstStyle/>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Dem natürlichen Bewegungsdrang</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versuchen wir durch Wechsel von </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Ruhe und Bewegung nachzukommen.</a:t>
            </a:r>
            <a:endParaRPr lang="de-DE" altLang="de-DE" sz="1200" dirty="0">
              <a:latin typeface="Arial" panose="020B0604020202020204" pitchFamily="34" charset="0"/>
              <a:cs typeface="Arial" panose="020B0604020202020204" pitchFamily="34" charset="0"/>
            </a:endParaRPr>
          </a:p>
        </p:txBody>
      </p:sp>
      <p:sp>
        <p:nvSpPr>
          <p:cNvPr id="4096" name="Rechteck 4095">
            <a:extLst>
              <a:ext uri="{FF2B5EF4-FFF2-40B4-BE49-F238E27FC236}">
                <a16:creationId xmlns:a16="http://schemas.microsoft.com/office/drawing/2014/main" id="{B1F54D88-A258-48B3-BC7E-0CD72D6022AE}"/>
              </a:ext>
            </a:extLst>
          </p:cNvPr>
          <p:cNvSpPr/>
          <p:nvPr/>
        </p:nvSpPr>
        <p:spPr>
          <a:xfrm>
            <a:off x="7234410" y="5553858"/>
            <a:ext cx="6096000" cy="646331"/>
          </a:xfrm>
          <a:prstGeom prst="rect">
            <a:avLst/>
          </a:prstGeom>
        </p:spPr>
        <p:txBody>
          <a:bodyPr>
            <a:spAutoFit/>
          </a:bodyPr>
          <a:lstStyle/>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Grenzen und Regeln, sowie feste Rituale</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im Kita-alltag schaffen Rahmenbedingungen,</a:t>
            </a:r>
            <a:endParaRPr lang="de-DE" altLang="de-DE" sz="120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in denen das Kind sich sicher fühlen kann.</a:t>
            </a:r>
            <a:endParaRPr lang="de-DE" alt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336075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F2DF028E-24C8-EA52-3573-EB2221B2F0F7}"/>
              </a:ext>
            </a:extLst>
          </p:cNvPr>
          <p:cNvSpPr>
            <a:spLocks noGrp="1"/>
          </p:cNvSpPr>
          <p:nvPr>
            <p:ph sz="half" idx="2"/>
          </p:nvPr>
        </p:nvSpPr>
        <p:spPr>
          <a:xfrm>
            <a:off x="1143000" y="1965960"/>
            <a:ext cx="4754880" cy="4138803"/>
          </a:xfrm>
        </p:spPr>
        <p:txBody>
          <a:bodyPr>
            <a:normAutofit fontScale="32500" lnSpcReduction="20000"/>
          </a:bodyPr>
          <a:lstStyle/>
          <a:p>
            <a:pPr marL="45720" indent="0">
              <a:buNone/>
            </a:pPr>
            <a:endParaRPr lang="de-DE" sz="1800" kern="1200" dirty="0">
              <a:solidFill>
                <a:srgbClr val="000000"/>
              </a:solidFill>
              <a:effectLst/>
              <a:latin typeface="Corbel" panose="020B0503020204020204" pitchFamily="34" charset="0"/>
              <a:ea typeface="+mn-ea"/>
              <a:cs typeface="+mn-cs"/>
            </a:endParaRPr>
          </a:p>
          <a:p>
            <a:pPr marL="45720" indent="0">
              <a:lnSpc>
                <a:spcPct val="170000"/>
              </a:lnSpc>
              <a:buNone/>
            </a:pPr>
            <a:r>
              <a:rPr lang="de-DE" sz="5600" kern="1200" dirty="0">
                <a:solidFill>
                  <a:srgbClr val="000000"/>
                </a:solidFill>
                <a:effectLst/>
                <a:latin typeface="Arial" panose="020B0604020202020204" pitchFamily="34" charset="0"/>
                <a:cs typeface="Arial" panose="020B0604020202020204" pitchFamily="34" charset="0"/>
              </a:rPr>
              <a:t>In Verantwortung gegenüber dem Träger setzen wir auf der Basis des gemeinsam entwickelten Leitbildes die Konzeption um. Wir übernehmen die Verantwortung der Bildung, Betreuung und Erziehung zum Wohle unserer Kinder. Hierbei ist uns die Beteiligung der Eltern durch Evaluation (jährliche Elternbefragung) grundsätzlich wichtig. </a:t>
            </a:r>
            <a:endParaRPr lang="de-DE" sz="5600" dirty="0">
              <a:effectLst/>
              <a:latin typeface="Arial" panose="020B0604020202020204" pitchFamily="34" charset="0"/>
              <a:cs typeface="Arial" panose="020B0604020202020204" pitchFamily="34" charset="0"/>
            </a:endParaRPr>
          </a:p>
          <a:p>
            <a:endParaRPr lang="de-DE" dirty="0"/>
          </a:p>
        </p:txBody>
      </p:sp>
      <p:sp>
        <p:nvSpPr>
          <p:cNvPr id="7" name="Textfeld 6">
            <a:extLst>
              <a:ext uri="{FF2B5EF4-FFF2-40B4-BE49-F238E27FC236}">
                <a16:creationId xmlns:a16="http://schemas.microsoft.com/office/drawing/2014/main" id="{6FA192BC-EA25-00DF-C5ED-35A52D42C3BA}"/>
              </a:ext>
            </a:extLst>
          </p:cNvPr>
          <p:cNvSpPr txBox="1"/>
          <p:nvPr/>
        </p:nvSpPr>
        <p:spPr>
          <a:xfrm>
            <a:off x="6096000" y="683046"/>
            <a:ext cx="5681031" cy="5710281"/>
          </a:xfrm>
          <a:prstGeom prst="rect">
            <a:avLst/>
          </a:prstGeom>
          <a:noFill/>
        </p:spPr>
        <p:txBody>
          <a:bodyPr wrap="square" rtlCol="0">
            <a:spAutoFit/>
          </a:bodyPr>
          <a:lstStyle/>
          <a:p>
            <a:pPr marL="217170" indent="-171450" algn="l" rtl="0" eaLnBrk="1" latinLnBrk="0" hangingPunct="1">
              <a:lnSpc>
                <a:spcPct val="120000"/>
              </a:lnSpc>
              <a:spcBef>
                <a:spcPts val="1400"/>
              </a:spcBef>
              <a:spcAft>
                <a:spcPts val="0"/>
              </a:spcAft>
              <a:buClr>
                <a:schemeClr val="accent1"/>
              </a:buClr>
              <a:buSzPct val="80000"/>
              <a:buFont typeface="Wingdings" panose="05000000000000000000" pitchFamily="2" charset="2"/>
              <a:buChar char="§"/>
            </a:pPr>
            <a:r>
              <a:rPr lang="de-DE" sz="1200" kern="1200" dirty="0">
                <a:solidFill>
                  <a:srgbClr val="000000"/>
                </a:solidFill>
                <a:effectLst/>
                <a:latin typeface="Arial" panose="020B0604020202020204" pitchFamily="34" charset="0"/>
                <a:cs typeface="Arial" panose="020B0604020202020204" pitchFamily="34" charset="0"/>
              </a:rPr>
              <a:t>Wir sind für die Kinder Vorbild, Vertrauensperson, Ansprechpartner, Berater und Freund. Wir bieten den Kindern, falls nötig, unsere Hilfe an. </a:t>
            </a:r>
            <a:endParaRPr lang="de-DE" sz="1200" dirty="0">
              <a:effectLst/>
              <a:latin typeface="Arial" panose="020B0604020202020204" pitchFamily="34" charset="0"/>
              <a:cs typeface="Arial" panose="020B0604020202020204" pitchFamily="34" charset="0"/>
            </a:endParaRPr>
          </a:p>
          <a:p>
            <a:pPr marL="228600" indent="-182880" algn="l" rtl="0" eaLnBrk="1" latinLnBrk="0" hangingPunct="1">
              <a:lnSpc>
                <a:spcPct val="120000"/>
              </a:lnSpc>
              <a:spcBef>
                <a:spcPts val="1400"/>
              </a:spcBef>
              <a:spcAft>
                <a:spcPts val="0"/>
              </a:spcAft>
              <a:buFont typeface="Wingdings" panose="05000000000000000000" pitchFamily="2" charset="2"/>
              <a:buChar char="§"/>
            </a:pPr>
            <a:r>
              <a:rPr lang="de-DE" sz="1200" kern="1200" dirty="0">
                <a:solidFill>
                  <a:srgbClr val="000000"/>
                </a:solidFill>
                <a:effectLst/>
                <a:latin typeface="Arial" panose="020B0604020202020204" pitchFamily="34" charset="0"/>
                <a:cs typeface="Arial" panose="020B0604020202020204" pitchFamily="34" charset="0"/>
              </a:rPr>
              <a:t>Wir schaffen eine angenehme Atmosphäre, in der sich die Kinder entsprechend entwickeln können. </a:t>
            </a:r>
            <a:endParaRPr lang="de-DE" sz="1200" dirty="0">
              <a:effectLst/>
              <a:latin typeface="Arial" panose="020B0604020202020204" pitchFamily="34" charset="0"/>
              <a:cs typeface="Arial" panose="020B0604020202020204" pitchFamily="34" charset="0"/>
            </a:endParaRPr>
          </a:p>
          <a:p>
            <a:pPr marL="228600" indent="-182880" algn="l" rtl="0" eaLnBrk="1" latinLnBrk="0" hangingPunct="1">
              <a:lnSpc>
                <a:spcPct val="120000"/>
              </a:lnSpc>
              <a:spcBef>
                <a:spcPts val="1400"/>
              </a:spcBef>
              <a:spcAft>
                <a:spcPts val="0"/>
              </a:spcAft>
              <a:buFont typeface="Wingdings" panose="05000000000000000000" pitchFamily="2" charset="2"/>
              <a:buChar char="§"/>
            </a:pPr>
            <a:r>
              <a:rPr lang="de-DE" sz="1200" kern="1200" dirty="0">
                <a:solidFill>
                  <a:srgbClr val="000000"/>
                </a:solidFill>
                <a:effectLst/>
                <a:latin typeface="Arial" panose="020B0604020202020204" pitchFamily="34" charset="0"/>
                <a:cs typeface="Arial" panose="020B0604020202020204" pitchFamily="34" charset="0"/>
              </a:rPr>
              <a:t>Jeder einzelne Mitarbeiter bringt seine eigenen Stärken in die Arbeit ein und bereichert unseren Gruppenalltag. </a:t>
            </a:r>
            <a:endParaRPr lang="de-DE" sz="1200" dirty="0">
              <a:effectLst/>
              <a:latin typeface="Arial" panose="020B0604020202020204" pitchFamily="34" charset="0"/>
              <a:cs typeface="Arial" panose="020B0604020202020204" pitchFamily="34" charset="0"/>
            </a:endParaRPr>
          </a:p>
          <a:p>
            <a:pPr marL="228600" indent="-182880" algn="l" rtl="0" eaLnBrk="1" latinLnBrk="0" hangingPunct="1">
              <a:lnSpc>
                <a:spcPct val="120000"/>
              </a:lnSpc>
              <a:spcBef>
                <a:spcPts val="1400"/>
              </a:spcBef>
              <a:spcAft>
                <a:spcPts val="0"/>
              </a:spcAft>
              <a:buFont typeface="Wingdings" panose="05000000000000000000" pitchFamily="2" charset="2"/>
              <a:buChar char="§"/>
            </a:pPr>
            <a:r>
              <a:rPr lang="de-DE" sz="1200" kern="1200" dirty="0">
                <a:solidFill>
                  <a:srgbClr val="000000"/>
                </a:solidFill>
                <a:effectLst/>
                <a:latin typeface="Arial" panose="020B0604020202020204" pitchFamily="34" charset="0"/>
                <a:cs typeface="Arial" panose="020B0604020202020204" pitchFamily="34" charset="0"/>
              </a:rPr>
              <a:t>Wir pflegen einen gegenseitigen respektvollen Umgang.</a:t>
            </a:r>
            <a:endParaRPr lang="de-DE" sz="1200" dirty="0">
              <a:effectLst/>
              <a:latin typeface="Arial" panose="020B0604020202020204" pitchFamily="34" charset="0"/>
              <a:cs typeface="Arial" panose="020B0604020202020204" pitchFamily="34" charset="0"/>
            </a:endParaRPr>
          </a:p>
          <a:p>
            <a:pPr marL="228600" indent="-182880" algn="l" rtl="0" eaLnBrk="1" latinLnBrk="0" hangingPunct="1">
              <a:lnSpc>
                <a:spcPct val="120000"/>
              </a:lnSpc>
              <a:spcBef>
                <a:spcPts val="1400"/>
              </a:spcBef>
              <a:spcAft>
                <a:spcPts val="0"/>
              </a:spcAft>
              <a:buFont typeface="Wingdings" panose="05000000000000000000" pitchFamily="2" charset="2"/>
              <a:buChar char="§"/>
            </a:pPr>
            <a:r>
              <a:rPr lang="de-DE" sz="1200" kern="1200" dirty="0">
                <a:solidFill>
                  <a:srgbClr val="000000"/>
                </a:solidFill>
                <a:effectLst/>
                <a:latin typeface="Arial" panose="020B0604020202020204" pitchFamily="34" charset="0"/>
                <a:cs typeface="Arial" panose="020B0604020202020204" pitchFamily="34" charset="0"/>
              </a:rPr>
              <a:t>Der Umgang mit jedem Kind ist stets liebevoll und wertschätzend. </a:t>
            </a:r>
            <a:endParaRPr lang="de-DE" sz="1200" dirty="0">
              <a:effectLst/>
              <a:latin typeface="Arial" panose="020B0604020202020204" pitchFamily="34" charset="0"/>
              <a:cs typeface="Arial" panose="020B0604020202020204" pitchFamily="34" charset="0"/>
            </a:endParaRPr>
          </a:p>
          <a:p>
            <a:pPr marL="228600" indent="-182880" algn="l" rtl="0" eaLnBrk="1" latinLnBrk="0" hangingPunct="1">
              <a:lnSpc>
                <a:spcPct val="120000"/>
              </a:lnSpc>
              <a:spcBef>
                <a:spcPts val="1400"/>
              </a:spcBef>
              <a:spcAft>
                <a:spcPts val="0"/>
              </a:spcAft>
              <a:buFont typeface="Wingdings" panose="05000000000000000000" pitchFamily="2" charset="2"/>
              <a:buChar char="§"/>
            </a:pPr>
            <a:r>
              <a:rPr lang="de-DE" sz="1200" kern="1200" dirty="0">
                <a:solidFill>
                  <a:srgbClr val="000000"/>
                </a:solidFill>
                <a:effectLst/>
                <a:latin typeface="Arial" panose="020B0604020202020204" pitchFamily="34" charset="0"/>
                <a:cs typeface="Arial" panose="020B0604020202020204" pitchFamily="34" charset="0"/>
              </a:rPr>
              <a:t>Wir gehen mit Kritik konstruktiv um. </a:t>
            </a:r>
            <a:endParaRPr lang="de-DE" sz="1200" dirty="0">
              <a:effectLst/>
              <a:latin typeface="Arial" panose="020B0604020202020204" pitchFamily="34" charset="0"/>
              <a:cs typeface="Arial" panose="020B0604020202020204" pitchFamily="34" charset="0"/>
            </a:endParaRPr>
          </a:p>
          <a:p>
            <a:pPr marL="228600" indent="-182880" algn="l" rtl="0" eaLnBrk="1" latinLnBrk="0" hangingPunct="1">
              <a:lnSpc>
                <a:spcPct val="120000"/>
              </a:lnSpc>
              <a:spcBef>
                <a:spcPts val="1400"/>
              </a:spcBef>
              <a:spcAft>
                <a:spcPts val="0"/>
              </a:spcAft>
              <a:buFont typeface="Wingdings" panose="05000000000000000000" pitchFamily="2" charset="2"/>
              <a:buChar char="§"/>
            </a:pPr>
            <a:r>
              <a:rPr lang="de-DE" sz="1200" kern="1200" dirty="0">
                <a:solidFill>
                  <a:srgbClr val="000000"/>
                </a:solidFill>
                <a:effectLst/>
                <a:latin typeface="Arial" panose="020B0604020202020204" pitchFamily="34" charset="0"/>
                <a:cs typeface="Arial" panose="020B0604020202020204" pitchFamily="34" charset="0"/>
              </a:rPr>
              <a:t>Wir achten auf einen strukturierten Tagesablauf in einer Atmosphäre, in der sich Kinder und Eltern wohlfühlen. </a:t>
            </a:r>
            <a:endParaRPr lang="de-DE" sz="1200" dirty="0">
              <a:effectLst/>
              <a:latin typeface="Arial" panose="020B0604020202020204" pitchFamily="34" charset="0"/>
              <a:cs typeface="Arial" panose="020B0604020202020204" pitchFamily="34" charset="0"/>
            </a:endParaRPr>
          </a:p>
          <a:p>
            <a:pPr marL="228600" indent="-182880" algn="l" rtl="0" eaLnBrk="1" latinLnBrk="0" hangingPunct="1">
              <a:lnSpc>
                <a:spcPct val="120000"/>
              </a:lnSpc>
              <a:spcBef>
                <a:spcPts val="1400"/>
              </a:spcBef>
              <a:spcAft>
                <a:spcPts val="0"/>
              </a:spcAft>
              <a:buFont typeface="Wingdings" panose="05000000000000000000" pitchFamily="2" charset="2"/>
              <a:buChar char="§"/>
            </a:pPr>
            <a:r>
              <a:rPr lang="de-DE" sz="1200" kern="1200" dirty="0">
                <a:solidFill>
                  <a:srgbClr val="000000"/>
                </a:solidFill>
                <a:effectLst/>
                <a:latin typeface="Arial" panose="020B0604020202020204" pitchFamily="34" charset="0"/>
                <a:cs typeface="Arial" panose="020B0604020202020204" pitchFamily="34" charset="0"/>
              </a:rPr>
              <a:t>Die tägliche Pflege der Kinder, der Verpflegung und Ordnung sind selbstverständlich. </a:t>
            </a:r>
            <a:endParaRPr lang="de-DE" sz="1200" dirty="0">
              <a:effectLst/>
              <a:latin typeface="Arial" panose="020B0604020202020204" pitchFamily="34" charset="0"/>
              <a:cs typeface="Arial" panose="020B0604020202020204" pitchFamily="34" charset="0"/>
            </a:endParaRPr>
          </a:p>
          <a:p>
            <a:pPr marL="228600" indent="-182880" algn="l" rtl="0" eaLnBrk="1" latinLnBrk="0" hangingPunct="1">
              <a:lnSpc>
                <a:spcPct val="120000"/>
              </a:lnSpc>
              <a:spcBef>
                <a:spcPts val="1400"/>
              </a:spcBef>
              <a:spcAft>
                <a:spcPts val="0"/>
              </a:spcAft>
              <a:buFont typeface="Wingdings" panose="05000000000000000000" pitchFamily="2" charset="2"/>
              <a:buChar char="§"/>
            </a:pPr>
            <a:r>
              <a:rPr lang="de-DE" sz="1200" kern="1200" dirty="0">
                <a:solidFill>
                  <a:srgbClr val="000000"/>
                </a:solidFill>
                <a:effectLst/>
                <a:latin typeface="Arial" panose="020B0604020202020204" pitchFamily="34" charset="0"/>
                <a:cs typeface="Arial" panose="020B0604020202020204" pitchFamily="34" charset="0"/>
              </a:rPr>
              <a:t>Es ist uns eine Verpflichtung die Schweigepflicht einzuhalten. </a:t>
            </a:r>
            <a:endParaRPr lang="de-DE" sz="1200" dirty="0">
              <a:effectLst/>
              <a:latin typeface="Arial" panose="020B0604020202020204" pitchFamily="34" charset="0"/>
              <a:cs typeface="Arial" panose="020B0604020202020204" pitchFamily="34" charset="0"/>
            </a:endParaRPr>
          </a:p>
          <a:p>
            <a:pPr marL="228600" indent="-182880" algn="l" rtl="0" eaLnBrk="1" latinLnBrk="0" hangingPunct="1">
              <a:lnSpc>
                <a:spcPct val="120000"/>
              </a:lnSpc>
              <a:spcBef>
                <a:spcPts val="1400"/>
              </a:spcBef>
              <a:spcAft>
                <a:spcPts val="0"/>
              </a:spcAft>
              <a:buFont typeface="Wingdings" panose="05000000000000000000" pitchFamily="2" charset="2"/>
              <a:buChar char="§"/>
            </a:pPr>
            <a:r>
              <a:rPr lang="de-DE" sz="1200" kern="1200" dirty="0">
                <a:solidFill>
                  <a:srgbClr val="000000"/>
                </a:solidFill>
                <a:effectLst/>
                <a:latin typeface="Arial" panose="020B0604020202020204" pitchFamily="34" charset="0"/>
                <a:cs typeface="Arial" panose="020B0604020202020204" pitchFamily="34" charset="0"/>
              </a:rPr>
              <a:t>Fachliche Weiterbildung und pädagogische Qualität sind garantiert. </a:t>
            </a:r>
            <a:endParaRPr lang="de-DE" sz="1200" dirty="0">
              <a:effectLst/>
              <a:latin typeface="Arial" panose="020B0604020202020204" pitchFamily="34" charset="0"/>
              <a:cs typeface="Arial" panose="020B0604020202020204" pitchFamily="34" charset="0"/>
            </a:endParaRPr>
          </a:p>
          <a:p>
            <a:pPr marL="228600" indent="-182880" algn="l" rtl="0" eaLnBrk="1" latinLnBrk="0" hangingPunct="1">
              <a:lnSpc>
                <a:spcPct val="120000"/>
              </a:lnSpc>
              <a:spcBef>
                <a:spcPts val="1400"/>
              </a:spcBef>
              <a:spcAft>
                <a:spcPts val="0"/>
              </a:spcAft>
              <a:buFont typeface="Wingdings" panose="05000000000000000000" pitchFamily="2" charset="2"/>
              <a:buChar char="§"/>
            </a:pPr>
            <a:r>
              <a:rPr lang="de-DE" sz="1200" kern="1200" dirty="0">
                <a:solidFill>
                  <a:srgbClr val="000000"/>
                </a:solidFill>
                <a:effectLst/>
                <a:latin typeface="Arial" panose="020B0604020202020204" pitchFamily="34" charset="0"/>
                <a:cs typeface="Arial" panose="020B0604020202020204" pitchFamily="34" charset="0"/>
              </a:rPr>
              <a:t>Wir verpflichten uns, Gesetzte und Vorschriften einzuhalten.</a:t>
            </a:r>
            <a:endParaRPr lang="de-DE" sz="1200" dirty="0">
              <a:effectLst/>
              <a:latin typeface="Arial" panose="020B0604020202020204" pitchFamily="34" charset="0"/>
              <a:cs typeface="Arial" panose="020B0604020202020204" pitchFamily="34" charset="0"/>
            </a:endParaRPr>
          </a:p>
          <a:p>
            <a:endParaRPr lang="de-DE" dirty="0"/>
          </a:p>
        </p:txBody>
      </p:sp>
      <p:sp>
        <p:nvSpPr>
          <p:cNvPr id="8" name="Textfeld 7">
            <a:extLst>
              <a:ext uri="{FF2B5EF4-FFF2-40B4-BE49-F238E27FC236}">
                <a16:creationId xmlns:a16="http://schemas.microsoft.com/office/drawing/2014/main" id="{5FBF72B4-A8D6-B4AB-C51C-9F7DAB109713}"/>
              </a:ext>
            </a:extLst>
          </p:cNvPr>
          <p:cNvSpPr txBox="1"/>
          <p:nvPr/>
        </p:nvSpPr>
        <p:spPr>
          <a:xfrm>
            <a:off x="495759" y="539827"/>
            <a:ext cx="5402121" cy="1077218"/>
          </a:xfrm>
          <a:prstGeom prst="rect">
            <a:avLst/>
          </a:prstGeom>
          <a:noFill/>
        </p:spPr>
        <p:txBody>
          <a:bodyPr wrap="square" rtlCol="0">
            <a:spAutoFit/>
          </a:bodyPr>
          <a:lstStyle/>
          <a:p>
            <a:r>
              <a:rPr lang="de-DE" sz="3200" dirty="0">
                <a:latin typeface="Arial" panose="020B0604020202020204" pitchFamily="34" charset="0"/>
                <a:cs typeface="Arial" panose="020B0604020202020204" pitchFamily="34" charset="0"/>
              </a:rPr>
              <a:t>Rolle und Selbstverständnis der </a:t>
            </a:r>
            <a:r>
              <a:rPr lang="de-DE" sz="3200" dirty="0" err="1">
                <a:latin typeface="Arial" panose="020B0604020202020204" pitchFamily="34" charset="0"/>
                <a:cs typeface="Arial" panose="020B0604020202020204" pitchFamily="34" charset="0"/>
              </a:rPr>
              <a:t>Pädagog</a:t>
            </a:r>
            <a:r>
              <a:rPr lang="de-DE" sz="3200" dirty="0">
                <a:latin typeface="Arial" panose="020B0604020202020204" pitchFamily="34" charset="0"/>
                <a:cs typeface="Arial" panose="020B0604020202020204" pitchFamily="34" charset="0"/>
              </a:rPr>
              <a:t>*innen</a:t>
            </a:r>
          </a:p>
        </p:txBody>
      </p:sp>
    </p:spTree>
    <p:extLst>
      <p:ext uri="{BB962C8B-B14F-4D97-AF65-F5344CB8AC3E}">
        <p14:creationId xmlns:p14="http://schemas.microsoft.com/office/powerpoint/2010/main" val="365301537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887742-6179-4290-88D5-EFE509C8DC92}"/>
              </a:ext>
            </a:extLst>
          </p:cNvPr>
          <p:cNvSpPr>
            <a:spLocks noGrp="1"/>
          </p:cNvSpPr>
          <p:nvPr>
            <p:ph type="title"/>
          </p:nvPr>
        </p:nvSpPr>
        <p:spPr/>
        <p:txBody>
          <a:bodyPr/>
          <a:lstStyle/>
          <a:p>
            <a:r>
              <a:rPr lang="de-DE" dirty="0"/>
              <a:t>Die Eingewöhnung in der KiTa St. Anna</a:t>
            </a:r>
            <a:br>
              <a:rPr lang="de-DE" dirty="0"/>
            </a:br>
            <a:r>
              <a:rPr lang="de-DE" dirty="0"/>
              <a:t>geschieht:</a:t>
            </a:r>
          </a:p>
        </p:txBody>
      </p:sp>
      <p:sp>
        <p:nvSpPr>
          <p:cNvPr id="4" name="Inhaltsplatzhalter 3">
            <a:extLst>
              <a:ext uri="{FF2B5EF4-FFF2-40B4-BE49-F238E27FC236}">
                <a16:creationId xmlns:a16="http://schemas.microsoft.com/office/drawing/2014/main" id="{A2BB0348-EF7D-4F5A-A4FF-0EF67F9090C5}"/>
              </a:ext>
            </a:extLst>
          </p:cNvPr>
          <p:cNvSpPr>
            <a:spLocks noGrp="1"/>
          </p:cNvSpPr>
          <p:nvPr>
            <p:ph sz="half" idx="2"/>
          </p:nvPr>
        </p:nvSpPr>
        <p:spPr/>
        <p:txBody>
          <a:bodyPr>
            <a:normAutofit fontScale="92500" lnSpcReduction="10000"/>
          </a:bodyPr>
          <a:lstStyle/>
          <a:p>
            <a:endParaRPr lang="de-DE" dirty="0"/>
          </a:p>
          <a:p>
            <a:r>
              <a:rPr lang="de-DE" dirty="0"/>
              <a:t>Elternbegleitend</a:t>
            </a:r>
          </a:p>
          <a:p>
            <a:r>
              <a:rPr lang="de-DE" dirty="0"/>
              <a:t>Bezugspersonenorientiert</a:t>
            </a:r>
          </a:p>
          <a:p>
            <a:r>
              <a:rPr lang="de-DE" dirty="0"/>
              <a:t>Abschiedsbewusst </a:t>
            </a:r>
          </a:p>
        </p:txBody>
      </p:sp>
      <p:sp>
        <p:nvSpPr>
          <p:cNvPr id="6" name="Inhaltsplatzhalter 5">
            <a:extLst>
              <a:ext uri="{FF2B5EF4-FFF2-40B4-BE49-F238E27FC236}">
                <a16:creationId xmlns:a16="http://schemas.microsoft.com/office/drawing/2014/main" id="{9224FC90-987D-471A-AA3F-26F73A52D17D}"/>
              </a:ext>
            </a:extLst>
          </p:cNvPr>
          <p:cNvSpPr>
            <a:spLocks noGrp="1"/>
          </p:cNvSpPr>
          <p:nvPr>
            <p:ph sz="quarter" idx="4"/>
          </p:nvPr>
        </p:nvSpPr>
        <p:spPr/>
        <p:txBody>
          <a:bodyPr>
            <a:normAutofit fontScale="92500" lnSpcReduction="10000"/>
          </a:bodyPr>
          <a:lstStyle/>
          <a:p>
            <a:r>
              <a:rPr lang="de-DE" dirty="0"/>
              <a:t>Wenn uns im unterstützendem Prozess der Erziehungspartnerschaft von pädagogischen Personal und Eltern eine sanfte Eingewöhnung gelingt, wachsen Beziehungen und tragende Bindungen. </a:t>
            </a:r>
          </a:p>
          <a:p>
            <a:r>
              <a:rPr lang="de-DE" b="1" dirty="0">
                <a:solidFill>
                  <a:schemeClr val="tx1"/>
                </a:solidFill>
              </a:rPr>
              <a:t>Nur mit Bindung ist Bildung möglich</a:t>
            </a:r>
          </a:p>
          <a:p>
            <a:r>
              <a:rPr lang="de-DE" dirty="0"/>
              <a:t>Wenn ich vertraue, gesehen und geschätzt werde, dann erst nehme ich von diesem Menschen Trost, Wissen, Anregung, aber auch Kritik an und wachse daran. </a:t>
            </a:r>
          </a:p>
        </p:txBody>
      </p:sp>
    </p:spTree>
    <p:extLst>
      <p:ext uri="{BB962C8B-B14F-4D97-AF65-F5344CB8AC3E}">
        <p14:creationId xmlns:p14="http://schemas.microsoft.com/office/powerpoint/2010/main" val="121692387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ita-Eingewöhnung: Die ersten Wochen gemeinsam meistern | Denk mit Kita">
            <a:extLst>
              <a:ext uri="{FF2B5EF4-FFF2-40B4-BE49-F238E27FC236}">
                <a16:creationId xmlns:a16="http://schemas.microsoft.com/office/drawing/2014/main" id="{44D6F3C0-E7E0-43DE-92F7-B6EC364D3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41" y="256142"/>
            <a:ext cx="5934821" cy="63457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hasen der Eingewöhnung im Kindergarten">
            <a:extLst>
              <a:ext uri="{FF2B5EF4-FFF2-40B4-BE49-F238E27FC236}">
                <a16:creationId xmlns:a16="http://schemas.microsoft.com/office/drawing/2014/main" id="{EC749AB1-4EBE-4B18-959F-04A9DA289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835" y="256142"/>
            <a:ext cx="5523524" cy="6345716"/>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FE4CE417-8225-4DD7-83DB-055A708FFA55}"/>
              </a:ext>
            </a:extLst>
          </p:cNvPr>
          <p:cNvSpPr/>
          <p:nvPr/>
        </p:nvSpPr>
        <p:spPr>
          <a:xfrm>
            <a:off x="4737294" y="6386414"/>
            <a:ext cx="2717411" cy="215444"/>
          </a:xfrm>
          <a:prstGeom prst="rect">
            <a:avLst/>
          </a:prstGeom>
        </p:spPr>
        <p:txBody>
          <a:bodyPr wrap="none">
            <a:spAutoFit/>
          </a:bodyPr>
          <a:lstStyle/>
          <a:p>
            <a:r>
              <a:rPr lang="de-DE" sz="800" dirty="0">
                <a:latin typeface="Arial" panose="020B0604020202020204" pitchFamily="34" charset="0"/>
                <a:cs typeface="Arial" panose="020B0604020202020204" pitchFamily="34" charset="0"/>
              </a:rPr>
              <a:t>https://www.denk-mit.de/de/konzeption/eingewoehnung</a:t>
            </a:r>
          </a:p>
        </p:txBody>
      </p:sp>
    </p:spTree>
    <p:extLst>
      <p:ext uri="{BB962C8B-B14F-4D97-AF65-F5344CB8AC3E}">
        <p14:creationId xmlns:p14="http://schemas.microsoft.com/office/powerpoint/2010/main" val="291177450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86012E7-EFCD-4FDA-8A4B-7590630CFA55}"/>
              </a:ext>
            </a:extLst>
          </p:cNvPr>
          <p:cNvSpPr>
            <a:spLocks noGrp="1"/>
          </p:cNvSpPr>
          <p:nvPr>
            <p:ph type="title"/>
          </p:nvPr>
        </p:nvSpPr>
        <p:spPr/>
        <p:txBody>
          <a:bodyPr>
            <a:normAutofit/>
          </a:bodyPr>
          <a:lstStyle/>
          <a:p>
            <a:br>
              <a:rPr lang="de-DE" dirty="0"/>
            </a:br>
            <a:endParaRPr lang="de-DE" sz="2000" dirty="0"/>
          </a:p>
        </p:txBody>
      </p:sp>
      <p:sp>
        <p:nvSpPr>
          <p:cNvPr id="4" name="Rechteck 3">
            <a:extLst>
              <a:ext uri="{FF2B5EF4-FFF2-40B4-BE49-F238E27FC236}">
                <a16:creationId xmlns:a16="http://schemas.microsoft.com/office/drawing/2014/main" id="{3DE54D9E-9623-4063-8858-78DC37B18F72}"/>
              </a:ext>
            </a:extLst>
          </p:cNvPr>
          <p:cNvSpPr/>
          <p:nvPr/>
        </p:nvSpPr>
        <p:spPr>
          <a:xfrm>
            <a:off x="368808" y="1965960"/>
            <a:ext cx="5163312" cy="3570208"/>
          </a:xfrm>
          <a:prstGeom prst="rect">
            <a:avLst/>
          </a:prstGeom>
        </p:spPr>
        <p:txBody>
          <a:bodyPr wrap="square">
            <a:spAutoFit/>
          </a:bodyPr>
          <a:lstStyle/>
          <a:p>
            <a:r>
              <a:rPr lang="de-DE" sz="1600" dirty="0">
                <a:latin typeface="Arial" panose="020B0604020202020204" pitchFamily="34" charset="0"/>
                <a:cs typeface="Arial" panose="020B0604020202020204" pitchFamily="34" charset="0"/>
              </a:rPr>
              <a:t>In unserer Kita spielen, lachen und lernen 84</a:t>
            </a:r>
          </a:p>
          <a:p>
            <a:r>
              <a:rPr lang="de-DE" sz="1600" dirty="0">
                <a:latin typeface="Arial" panose="020B0604020202020204" pitchFamily="34" charset="0"/>
                <a:cs typeface="Arial" panose="020B0604020202020204" pitchFamily="34" charset="0"/>
              </a:rPr>
              <a:t> Kindern im Alter von 12 Monaten bis sechs</a:t>
            </a:r>
          </a:p>
          <a:p>
            <a:r>
              <a:rPr lang="de-DE" sz="1600" dirty="0">
                <a:latin typeface="Arial" panose="020B0604020202020204" pitchFamily="34" charset="0"/>
                <a:cs typeface="Arial" panose="020B0604020202020204" pitchFamily="34" charset="0"/>
              </a:rPr>
              <a:t>Jahren - aufgeteilt in zwei Krippengruppen für unsere Jüngsten, sowie zwei Kindergartengruppen. </a:t>
            </a:r>
          </a:p>
          <a:p>
            <a:r>
              <a:rPr lang="de-DE" sz="1600" dirty="0">
                <a:latin typeface="Arial" panose="020B0604020202020204" pitchFamily="34" charset="0"/>
                <a:cs typeface="Arial" panose="020B0604020202020204" pitchFamily="34" charset="0"/>
              </a:rPr>
              <a:t>Die Kinder haben die Möglichkeit, </a:t>
            </a:r>
          </a:p>
          <a:p>
            <a:r>
              <a:rPr lang="de-DE" sz="1600" dirty="0">
                <a:latin typeface="Arial" panose="020B0604020202020204" pitchFamily="34" charset="0"/>
                <a:cs typeface="Arial" panose="020B0604020202020204" pitchFamily="34" charset="0"/>
              </a:rPr>
              <a:t>sich gegenseitig in den Gruppen zu besuchen. </a:t>
            </a:r>
          </a:p>
          <a:p>
            <a:r>
              <a:rPr lang="de-DE" sz="1600" dirty="0">
                <a:latin typeface="Arial" panose="020B0604020202020204" pitchFamily="34" charset="0"/>
                <a:cs typeface="Arial" panose="020B0604020202020204" pitchFamily="34" charset="0"/>
              </a:rPr>
              <a:t>Die Gruppenräume sind groß, hell und </a:t>
            </a:r>
          </a:p>
          <a:p>
            <a:r>
              <a:rPr lang="de-DE" sz="1600" dirty="0">
                <a:latin typeface="Arial" panose="020B0604020202020204" pitchFamily="34" charset="0"/>
                <a:cs typeface="Arial" panose="020B0604020202020204" pitchFamily="34" charset="0"/>
              </a:rPr>
              <a:t>kindgerecht. In allen vier Gruppen werden die </a:t>
            </a:r>
          </a:p>
          <a:p>
            <a:r>
              <a:rPr lang="de-DE" sz="1600" dirty="0">
                <a:latin typeface="Arial" panose="020B0604020202020204" pitchFamily="34" charset="0"/>
                <a:cs typeface="Arial" panose="020B0604020202020204" pitchFamily="34" charset="0"/>
              </a:rPr>
              <a:t>Kinder altersgemischt betreut.</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Die Erzieher*innen wenden sich jedem Kind </a:t>
            </a:r>
          </a:p>
          <a:p>
            <a:r>
              <a:rPr lang="de-DE" sz="1600" dirty="0">
                <a:latin typeface="Arial" panose="020B0604020202020204" pitchFamily="34" charset="0"/>
                <a:cs typeface="Arial" panose="020B0604020202020204" pitchFamily="34" charset="0"/>
              </a:rPr>
              <a:t>ganz individuell zu, bringen ihm Verständnis </a:t>
            </a:r>
          </a:p>
          <a:p>
            <a:r>
              <a:rPr lang="de-DE" sz="1600" dirty="0">
                <a:latin typeface="Arial" panose="020B0604020202020204" pitchFamily="34" charset="0"/>
                <a:cs typeface="Arial" panose="020B0604020202020204" pitchFamily="34" charset="0"/>
              </a:rPr>
              <a:t>entgegen und fördern es in seiner ganz eigenen Persönlichkeit.</a:t>
            </a:r>
            <a:br>
              <a:rPr lang="de-DE" dirty="0"/>
            </a:br>
            <a:endParaRPr lang="de-DE" dirty="0"/>
          </a:p>
        </p:txBody>
      </p:sp>
      <p:sp>
        <p:nvSpPr>
          <p:cNvPr id="5" name="Titel 1">
            <a:extLst>
              <a:ext uri="{FF2B5EF4-FFF2-40B4-BE49-F238E27FC236}">
                <a16:creationId xmlns:a16="http://schemas.microsoft.com/office/drawing/2014/main" id="{6690A8EB-6DF3-40AB-8FBC-6BCC3E247099}"/>
              </a:ext>
            </a:extLst>
          </p:cNvPr>
          <p:cNvSpPr txBox="1">
            <a:spLocks/>
          </p:cNvSpPr>
          <p:nvPr/>
        </p:nvSpPr>
        <p:spPr>
          <a:xfrm>
            <a:off x="1143000" y="1161288"/>
            <a:ext cx="9875520" cy="80467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br>
              <a:rPr lang="de-DE" dirty="0"/>
            </a:br>
            <a:endParaRPr lang="de-DE" dirty="0"/>
          </a:p>
        </p:txBody>
      </p:sp>
      <p:sp>
        <p:nvSpPr>
          <p:cNvPr id="9" name="Textfeld 8">
            <a:extLst>
              <a:ext uri="{FF2B5EF4-FFF2-40B4-BE49-F238E27FC236}">
                <a16:creationId xmlns:a16="http://schemas.microsoft.com/office/drawing/2014/main" id="{35D1B69E-5F3F-4559-9B43-F7A270F11B1F}"/>
              </a:ext>
            </a:extLst>
          </p:cNvPr>
          <p:cNvSpPr txBox="1"/>
          <p:nvPr/>
        </p:nvSpPr>
        <p:spPr>
          <a:xfrm>
            <a:off x="5370578" y="533927"/>
            <a:ext cx="2770887" cy="2606125"/>
          </a:xfrm>
          <a:prstGeom prst="rect">
            <a:avLst/>
          </a:prstGeom>
          <a:noFill/>
          <a:ln w="38100">
            <a:solidFill>
              <a:srgbClr val="0070C0"/>
            </a:solidFill>
          </a:ln>
        </p:spPr>
        <p:txBody>
          <a:bodyPr wrap="square" rtlCol="0">
            <a:spAutoFit/>
          </a:bodyPr>
          <a:lstStyle/>
          <a:p>
            <a:endParaRPr lang="de-DE" dirty="0"/>
          </a:p>
        </p:txBody>
      </p:sp>
      <p:sp>
        <p:nvSpPr>
          <p:cNvPr id="10" name="Textfeld 9">
            <a:extLst>
              <a:ext uri="{FF2B5EF4-FFF2-40B4-BE49-F238E27FC236}">
                <a16:creationId xmlns:a16="http://schemas.microsoft.com/office/drawing/2014/main" id="{16F11794-CD16-4E90-8C90-F067913A5B1E}"/>
              </a:ext>
            </a:extLst>
          </p:cNvPr>
          <p:cNvSpPr txBox="1"/>
          <p:nvPr/>
        </p:nvSpPr>
        <p:spPr>
          <a:xfrm>
            <a:off x="8646775" y="533927"/>
            <a:ext cx="2770888" cy="2606125"/>
          </a:xfrm>
          <a:prstGeom prst="rect">
            <a:avLst/>
          </a:prstGeom>
          <a:noFill/>
          <a:ln w="38100">
            <a:solidFill>
              <a:srgbClr val="FF0000"/>
            </a:solidFill>
          </a:ln>
        </p:spPr>
        <p:txBody>
          <a:bodyPr wrap="square" rtlCol="0">
            <a:spAutoFit/>
          </a:bodyPr>
          <a:lstStyle/>
          <a:p>
            <a:endParaRPr lang="de-DE" dirty="0"/>
          </a:p>
        </p:txBody>
      </p:sp>
      <p:sp>
        <p:nvSpPr>
          <p:cNvPr id="11" name="Textfeld 10">
            <a:extLst>
              <a:ext uri="{FF2B5EF4-FFF2-40B4-BE49-F238E27FC236}">
                <a16:creationId xmlns:a16="http://schemas.microsoft.com/office/drawing/2014/main" id="{880680FC-71D4-4F72-9B05-BBAC866A5DEE}"/>
              </a:ext>
            </a:extLst>
          </p:cNvPr>
          <p:cNvSpPr txBox="1"/>
          <p:nvPr/>
        </p:nvSpPr>
        <p:spPr>
          <a:xfrm>
            <a:off x="5370577" y="3446943"/>
            <a:ext cx="2770887" cy="2419844"/>
          </a:xfrm>
          <a:prstGeom prst="rect">
            <a:avLst/>
          </a:prstGeom>
          <a:noFill/>
          <a:ln w="38100">
            <a:solidFill>
              <a:srgbClr val="92D050"/>
            </a:solidFill>
          </a:ln>
        </p:spPr>
        <p:txBody>
          <a:bodyPr wrap="square" rtlCol="0">
            <a:spAutoFit/>
          </a:bodyPr>
          <a:lstStyle/>
          <a:p>
            <a:endParaRPr lang="de-DE" dirty="0"/>
          </a:p>
        </p:txBody>
      </p:sp>
      <p:sp>
        <p:nvSpPr>
          <p:cNvPr id="12" name="Textfeld 11">
            <a:extLst>
              <a:ext uri="{FF2B5EF4-FFF2-40B4-BE49-F238E27FC236}">
                <a16:creationId xmlns:a16="http://schemas.microsoft.com/office/drawing/2014/main" id="{FAF72647-2FB4-41A0-A213-22067E04C50B}"/>
              </a:ext>
            </a:extLst>
          </p:cNvPr>
          <p:cNvSpPr txBox="1"/>
          <p:nvPr/>
        </p:nvSpPr>
        <p:spPr>
          <a:xfrm>
            <a:off x="8646775" y="3429000"/>
            <a:ext cx="2770888" cy="2507278"/>
          </a:xfrm>
          <a:prstGeom prst="rect">
            <a:avLst/>
          </a:prstGeom>
          <a:noFill/>
          <a:ln w="38100">
            <a:solidFill>
              <a:srgbClr val="FFC000"/>
            </a:solidFill>
          </a:ln>
        </p:spPr>
        <p:txBody>
          <a:bodyPr wrap="square" rtlCol="0">
            <a:spAutoFit/>
          </a:bodyPr>
          <a:lstStyle/>
          <a:p>
            <a:endParaRPr lang="de-DE" dirty="0"/>
          </a:p>
        </p:txBody>
      </p:sp>
      <p:pic>
        <p:nvPicPr>
          <p:cNvPr id="14" name="Inhaltsplatzhalter 8">
            <a:extLst>
              <a:ext uri="{FF2B5EF4-FFF2-40B4-BE49-F238E27FC236}">
                <a16:creationId xmlns:a16="http://schemas.microsoft.com/office/drawing/2014/main" id="{FB7AE341-4896-489D-A55B-E1D5A672A326}"/>
              </a:ext>
            </a:extLst>
          </p:cNvPr>
          <p:cNvPicPr>
            <a:picLocks noChangeAspect="1"/>
          </p:cNvPicPr>
          <p:nvPr/>
        </p:nvPicPr>
        <p:blipFill>
          <a:blip r:embed="rId2"/>
          <a:stretch>
            <a:fillRect/>
          </a:stretch>
        </p:blipFill>
        <p:spPr>
          <a:xfrm>
            <a:off x="8816820" y="692857"/>
            <a:ext cx="2454355" cy="2285655"/>
          </a:xfrm>
          <a:prstGeom prst="rect">
            <a:avLst/>
          </a:prstGeom>
        </p:spPr>
      </p:pic>
      <p:pic>
        <p:nvPicPr>
          <p:cNvPr id="15" name="Inhaltsplatzhalter 6">
            <a:extLst>
              <a:ext uri="{FF2B5EF4-FFF2-40B4-BE49-F238E27FC236}">
                <a16:creationId xmlns:a16="http://schemas.microsoft.com/office/drawing/2014/main" id="{69C8E7A8-34B7-4BAD-8411-8B213DE1EB5E}"/>
              </a:ext>
            </a:extLst>
          </p:cNvPr>
          <p:cNvPicPr>
            <a:picLocks noChangeAspect="1"/>
          </p:cNvPicPr>
          <p:nvPr/>
        </p:nvPicPr>
        <p:blipFill>
          <a:blip r:embed="rId3"/>
          <a:stretch>
            <a:fillRect/>
          </a:stretch>
        </p:blipFill>
        <p:spPr>
          <a:xfrm>
            <a:off x="5532119" y="692856"/>
            <a:ext cx="2530721" cy="2285656"/>
          </a:xfrm>
          <a:prstGeom prst="rect">
            <a:avLst/>
          </a:prstGeom>
        </p:spPr>
      </p:pic>
      <p:pic>
        <p:nvPicPr>
          <p:cNvPr id="16" name="Inhaltsplatzhalter 7">
            <a:extLst>
              <a:ext uri="{FF2B5EF4-FFF2-40B4-BE49-F238E27FC236}">
                <a16:creationId xmlns:a16="http://schemas.microsoft.com/office/drawing/2014/main" id="{DC5006AA-11B1-4609-827D-FD8C875BCF4F}"/>
              </a:ext>
            </a:extLst>
          </p:cNvPr>
          <p:cNvPicPr>
            <a:picLocks noChangeAspect="1"/>
          </p:cNvPicPr>
          <p:nvPr/>
        </p:nvPicPr>
        <p:blipFill>
          <a:blip r:embed="rId4"/>
          <a:stretch>
            <a:fillRect/>
          </a:stretch>
        </p:blipFill>
        <p:spPr>
          <a:xfrm>
            <a:off x="5532119" y="3530200"/>
            <a:ext cx="2530721" cy="2195568"/>
          </a:xfrm>
          <a:prstGeom prst="rect">
            <a:avLst/>
          </a:prstGeom>
        </p:spPr>
      </p:pic>
      <p:pic>
        <p:nvPicPr>
          <p:cNvPr id="17" name="Inhaltsplatzhalter 9">
            <a:extLst>
              <a:ext uri="{FF2B5EF4-FFF2-40B4-BE49-F238E27FC236}">
                <a16:creationId xmlns:a16="http://schemas.microsoft.com/office/drawing/2014/main" id="{D9359F19-E6D7-4ACB-8121-16A5EBA66426}"/>
              </a:ext>
            </a:extLst>
          </p:cNvPr>
          <p:cNvPicPr>
            <a:picLocks noChangeAspect="1"/>
          </p:cNvPicPr>
          <p:nvPr/>
        </p:nvPicPr>
        <p:blipFill>
          <a:blip r:embed="rId5"/>
          <a:stretch>
            <a:fillRect/>
          </a:stretch>
        </p:blipFill>
        <p:spPr>
          <a:xfrm>
            <a:off x="8815319" y="3504611"/>
            <a:ext cx="2455856" cy="2362176"/>
          </a:xfrm>
          <a:prstGeom prst="rect">
            <a:avLst/>
          </a:prstGeom>
        </p:spPr>
      </p:pic>
      <p:sp>
        <p:nvSpPr>
          <p:cNvPr id="18" name="Textfeld 17">
            <a:extLst>
              <a:ext uri="{FF2B5EF4-FFF2-40B4-BE49-F238E27FC236}">
                <a16:creationId xmlns:a16="http://schemas.microsoft.com/office/drawing/2014/main" id="{2ED17A4A-EEAA-4AD0-A43F-C6B7F6598B71}"/>
              </a:ext>
            </a:extLst>
          </p:cNvPr>
          <p:cNvSpPr txBox="1"/>
          <p:nvPr/>
        </p:nvSpPr>
        <p:spPr>
          <a:xfrm>
            <a:off x="517793" y="609600"/>
            <a:ext cx="4347475" cy="707886"/>
          </a:xfrm>
          <a:prstGeom prst="rect">
            <a:avLst/>
          </a:prstGeom>
          <a:noFill/>
        </p:spPr>
        <p:txBody>
          <a:bodyPr wrap="square" rtlCol="0">
            <a:spAutoFit/>
          </a:bodyPr>
          <a:lstStyle/>
          <a:p>
            <a:r>
              <a:rPr lang="de-DE" sz="4000" b="1" dirty="0">
                <a:solidFill>
                  <a:srgbClr val="92D050"/>
                </a:solidFill>
                <a:latin typeface="Arial" panose="020B0604020202020204" pitchFamily="34" charset="0"/>
                <a:cs typeface="Arial" panose="020B0604020202020204" pitchFamily="34" charset="0"/>
              </a:rPr>
              <a:t>Unsere Gruppen </a:t>
            </a:r>
          </a:p>
        </p:txBody>
      </p:sp>
    </p:spTree>
    <p:extLst>
      <p:ext uri="{BB962C8B-B14F-4D97-AF65-F5344CB8AC3E}">
        <p14:creationId xmlns:p14="http://schemas.microsoft.com/office/powerpoint/2010/main" val="236405624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9177EB-DC63-4AF9-A0CC-F8C54EA53FF0}"/>
              </a:ext>
            </a:extLst>
          </p:cNvPr>
          <p:cNvSpPr>
            <a:spLocks noGrp="1"/>
          </p:cNvSpPr>
          <p:nvPr>
            <p:ph type="title"/>
          </p:nvPr>
        </p:nvSpPr>
        <p:spPr>
          <a:xfrm>
            <a:off x="624289" y="600456"/>
            <a:ext cx="9875520" cy="1356360"/>
          </a:xfrm>
        </p:spPr>
        <p:txBody>
          <a:bodyPr>
            <a:normAutofit/>
          </a:bodyPr>
          <a:lstStyle/>
          <a:p>
            <a:r>
              <a:rPr lang="de-DE" b="1" dirty="0"/>
              <a:t>Unser Betreuungsangebot</a:t>
            </a:r>
            <a:br>
              <a:rPr lang="de-DE" b="1" dirty="0"/>
            </a:br>
            <a:endParaRPr lang="de-DE" dirty="0"/>
          </a:p>
        </p:txBody>
      </p:sp>
      <p:sp>
        <p:nvSpPr>
          <p:cNvPr id="3" name="Rechteck 2">
            <a:extLst>
              <a:ext uri="{FF2B5EF4-FFF2-40B4-BE49-F238E27FC236}">
                <a16:creationId xmlns:a16="http://schemas.microsoft.com/office/drawing/2014/main" id="{F08C3094-A69C-45B7-95A4-05A616290724}"/>
              </a:ext>
            </a:extLst>
          </p:cNvPr>
          <p:cNvSpPr/>
          <p:nvPr/>
        </p:nvSpPr>
        <p:spPr>
          <a:xfrm>
            <a:off x="624289" y="2153653"/>
            <a:ext cx="6096000" cy="3139321"/>
          </a:xfrm>
          <a:prstGeom prst="rect">
            <a:avLst/>
          </a:prstGeom>
        </p:spPr>
        <p:txBody>
          <a:bodyPr>
            <a:spAutoFit/>
          </a:bodyPr>
          <a:lstStyle/>
          <a:p>
            <a:r>
              <a:rPr lang="de-DE" dirty="0">
                <a:latin typeface="Arial" panose="020B0604020202020204" pitchFamily="34" charset="0"/>
                <a:cs typeface="Arial" panose="020B0604020202020204" pitchFamily="34" charset="0"/>
              </a:rPr>
              <a:t>Unsere Kita bietet 84 Kindern einen Betreuungsplatz, 50 Plätze im Elementarbereich von 3 bis 6 Jahren und 34 Plätze im Krippenbereich von 1 bis 3 Jahren.</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Unsere Kernbetreuungszeit liegt zwischen 8.00 und 14.00 Uhr.</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Eine Zubuchung von Randzeiten im  Frühdienst und Spätdienst sind gruppenbedingt möglich.</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Randzeiten Frühdienst: 07:00 – 08:00 Uhr</a:t>
            </a:r>
          </a:p>
          <a:p>
            <a:r>
              <a:rPr lang="de-DE" dirty="0">
                <a:latin typeface="Arial" panose="020B0604020202020204" pitchFamily="34" charset="0"/>
                <a:cs typeface="Arial" panose="020B0604020202020204" pitchFamily="34" charset="0"/>
              </a:rPr>
              <a:t>Randzeiten Spätdienst: 14:00 – 16:00 Uhr</a:t>
            </a:r>
            <a:br>
              <a:rPr lang="de-DE" dirty="0"/>
            </a:br>
            <a:endParaRPr lang="de-DE" dirty="0"/>
          </a:p>
        </p:txBody>
      </p:sp>
      <p:sp>
        <p:nvSpPr>
          <p:cNvPr id="4" name="Textfeld 3">
            <a:extLst>
              <a:ext uri="{FF2B5EF4-FFF2-40B4-BE49-F238E27FC236}">
                <a16:creationId xmlns:a16="http://schemas.microsoft.com/office/drawing/2014/main" id="{3F9F7BBF-1212-4295-B61D-B401DB7BF941}"/>
              </a:ext>
            </a:extLst>
          </p:cNvPr>
          <p:cNvSpPr txBox="1"/>
          <p:nvPr/>
        </p:nvSpPr>
        <p:spPr>
          <a:xfrm>
            <a:off x="7359267" y="2181340"/>
            <a:ext cx="4131326" cy="1754326"/>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Während der Sommerferien ist unsere  KiTa drei Wochen geschlossen, zudem  zwischen Weihnachten und Neujahr für ca. 4 -- 6 Tag.</a:t>
            </a:r>
          </a:p>
          <a:p>
            <a:r>
              <a:rPr lang="de-DE" dirty="0">
                <a:latin typeface="Arial" panose="020B0604020202020204" pitchFamily="34" charset="0"/>
                <a:cs typeface="Arial" panose="020B0604020202020204" pitchFamily="34" charset="0"/>
              </a:rPr>
              <a:t>Weitere Schließtage werden rechtzeitig bekannt gegeben. </a:t>
            </a:r>
          </a:p>
        </p:txBody>
      </p:sp>
    </p:spTree>
    <p:extLst>
      <p:ext uri="{BB962C8B-B14F-4D97-AF65-F5344CB8AC3E}">
        <p14:creationId xmlns:p14="http://schemas.microsoft.com/office/powerpoint/2010/main" val="429314089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nhaltsplatzhalter 9">
            <a:extLst>
              <a:ext uri="{FF2B5EF4-FFF2-40B4-BE49-F238E27FC236}">
                <a16:creationId xmlns:a16="http://schemas.microsoft.com/office/drawing/2014/main" id="{B2BEF30B-4D12-4FD6-B4FB-FEACBC7D71E1}"/>
              </a:ext>
            </a:extLst>
          </p:cNvPr>
          <p:cNvGraphicFramePr>
            <a:graphicFrameLocks noGrp="1"/>
          </p:cNvGraphicFramePr>
          <p:nvPr>
            <p:ph sz="half" idx="2"/>
            <p:extLst>
              <p:ext uri="{D42A27DB-BD31-4B8C-83A1-F6EECF244321}">
                <p14:modId xmlns:p14="http://schemas.microsoft.com/office/powerpoint/2010/main" val="4026567803"/>
              </p:ext>
            </p:extLst>
          </p:nvPr>
        </p:nvGraphicFramePr>
        <p:xfrm>
          <a:off x="4782312" y="512316"/>
          <a:ext cx="7104887" cy="5888488"/>
        </p:xfrm>
        <a:graphic>
          <a:graphicData uri="http://schemas.openxmlformats.org/drawingml/2006/table">
            <a:tbl>
              <a:tblPr firstRow="1" firstCol="1" bandRow="1">
                <a:tableStyleId>{5C22544A-7EE6-4342-B048-85BDC9FD1C3A}</a:tableStyleId>
              </a:tblPr>
              <a:tblGrid>
                <a:gridCol w="2264281">
                  <a:extLst>
                    <a:ext uri="{9D8B030D-6E8A-4147-A177-3AD203B41FA5}">
                      <a16:colId xmlns:a16="http://schemas.microsoft.com/office/drawing/2014/main" val="722681535"/>
                    </a:ext>
                  </a:extLst>
                </a:gridCol>
                <a:gridCol w="2542612">
                  <a:extLst>
                    <a:ext uri="{9D8B030D-6E8A-4147-A177-3AD203B41FA5}">
                      <a16:colId xmlns:a16="http://schemas.microsoft.com/office/drawing/2014/main" val="2764021498"/>
                    </a:ext>
                  </a:extLst>
                </a:gridCol>
                <a:gridCol w="2297994">
                  <a:extLst>
                    <a:ext uri="{9D8B030D-6E8A-4147-A177-3AD203B41FA5}">
                      <a16:colId xmlns:a16="http://schemas.microsoft.com/office/drawing/2014/main" val="4164585554"/>
                    </a:ext>
                  </a:extLst>
                </a:gridCol>
              </a:tblGrid>
              <a:tr h="761988">
                <a:tc>
                  <a:txBody>
                    <a:bodyPr/>
                    <a:lstStyle/>
                    <a:p>
                      <a:pPr>
                        <a:lnSpc>
                          <a:spcPct val="115000"/>
                        </a:lnSpc>
                        <a:spcAft>
                          <a:spcPts val="0"/>
                        </a:spcAft>
                      </a:pPr>
                      <a:r>
                        <a:rPr lang="de-DE" sz="1400" b="1" dirty="0">
                          <a:solidFill>
                            <a:schemeClr val="tx1"/>
                          </a:solidFill>
                          <a:effectLst/>
                          <a:latin typeface="Arial" panose="020B0604020202020204" pitchFamily="34" charset="0"/>
                          <a:cs typeface="Arial" panose="020B0604020202020204" pitchFamily="34" charset="0"/>
                        </a:rPr>
                        <a:t>Krippe </a:t>
                      </a:r>
                    </a:p>
                    <a:p>
                      <a:pPr>
                        <a:lnSpc>
                          <a:spcPct val="115000"/>
                        </a:lnSpc>
                        <a:spcAft>
                          <a:spcPts val="0"/>
                        </a:spcAft>
                      </a:pPr>
                      <a:r>
                        <a:rPr lang="de-DE" sz="1400" b="1" dirty="0">
                          <a:solidFill>
                            <a:schemeClr val="tx1"/>
                          </a:solidFill>
                          <a:effectLst/>
                          <a:latin typeface="Arial" panose="020B0604020202020204" pitchFamily="34" charset="0"/>
                          <a:cs typeface="Arial" panose="020B0604020202020204" pitchFamily="34" charset="0"/>
                        </a:rPr>
                        <a:t>Kerngruppe</a:t>
                      </a:r>
                    </a:p>
                    <a:p>
                      <a:pPr>
                        <a:lnSpc>
                          <a:spcPct val="115000"/>
                        </a:lnSpc>
                        <a:spcAft>
                          <a:spcPts val="0"/>
                        </a:spcAft>
                      </a:pPr>
                      <a:r>
                        <a:rPr lang="de-DE" sz="1400" b="1" dirty="0">
                          <a:solidFill>
                            <a:schemeClr val="tx1"/>
                          </a:solidFill>
                          <a:effectLst/>
                          <a:latin typeface="Arial" panose="020B0604020202020204" pitchFamily="34" charset="0"/>
                          <a:cs typeface="Arial" panose="020B0604020202020204" pitchFamily="34" charset="0"/>
                        </a:rPr>
                        <a:t>Rote Gruppe</a:t>
                      </a:r>
                      <a:endParaRPr lang="de-DE"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400" b="1" dirty="0">
                          <a:solidFill>
                            <a:schemeClr val="tx1"/>
                          </a:solidFill>
                          <a:effectLst/>
                          <a:latin typeface="Arial" panose="020B0604020202020204" pitchFamily="34" charset="0"/>
                          <a:cs typeface="Arial" panose="020B0604020202020204" pitchFamily="34" charset="0"/>
                        </a:rPr>
                        <a:t>Krippe </a:t>
                      </a:r>
                    </a:p>
                    <a:p>
                      <a:pPr>
                        <a:lnSpc>
                          <a:spcPct val="115000"/>
                        </a:lnSpc>
                        <a:spcAft>
                          <a:spcPts val="0"/>
                        </a:spcAft>
                      </a:pPr>
                      <a:r>
                        <a:rPr lang="de-DE" sz="1400" b="1" dirty="0">
                          <a:solidFill>
                            <a:schemeClr val="tx1"/>
                          </a:solidFill>
                          <a:effectLst/>
                          <a:latin typeface="Arial" panose="020B0604020202020204" pitchFamily="34" charset="0"/>
                          <a:cs typeface="Arial" panose="020B0604020202020204" pitchFamily="34" charset="0"/>
                        </a:rPr>
                        <a:t>Ganztagsgruppe</a:t>
                      </a:r>
                    </a:p>
                    <a:p>
                      <a:pPr>
                        <a:lnSpc>
                          <a:spcPct val="115000"/>
                        </a:lnSpc>
                        <a:spcAft>
                          <a:spcPts val="0"/>
                        </a:spcAft>
                      </a:pPr>
                      <a:r>
                        <a:rPr lang="de-DE" sz="1400" b="1" dirty="0">
                          <a:solidFill>
                            <a:schemeClr val="tx1"/>
                          </a:solidFill>
                          <a:effectLst/>
                          <a:latin typeface="Arial" panose="020B0604020202020204" pitchFamily="34" charset="0"/>
                          <a:cs typeface="Arial" panose="020B0604020202020204" pitchFamily="34" charset="0"/>
                        </a:rPr>
                        <a:t>Blaue Gruppe</a:t>
                      </a:r>
                      <a:endParaRPr lang="de-DE"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1084558924"/>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07:30 -  08:00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Randzeiten/Frühdienst</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07:00 – 07:30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3493615763"/>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08:00 – 08:30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Ankommen der Kinder</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07:30 – 08:30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2380517235"/>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08:30 – 08:45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Morgenkreis</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08:30 – 08:45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3627376302"/>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08:45 – 10:30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Gleitendes Frühstück</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08:45 – 10:30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614426462"/>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Freispiel, Angebote aus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1140221942"/>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dem Bereich des </a:t>
                      </a:r>
                      <a:r>
                        <a:rPr lang="de-DE" sz="1200" b="0" dirty="0" err="1">
                          <a:effectLst/>
                          <a:latin typeface="Arial" panose="020B0604020202020204" pitchFamily="34" charset="0"/>
                          <a:cs typeface="Arial" panose="020B0604020202020204" pitchFamily="34" charset="0"/>
                        </a:rPr>
                        <a:t>nieders</a:t>
                      </a:r>
                      <a:r>
                        <a:rPr lang="de-DE" sz="1200" b="0" dirty="0">
                          <a:effectLst/>
                          <a:latin typeface="Arial" panose="020B0604020202020204" pitchFamily="34" charset="0"/>
                          <a:cs typeface="Arial" panose="020B0604020202020204" pitchFamily="34" charset="0"/>
                        </a:rPr>
                        <a:t>.</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3202851601"/>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Orientierungsplans,</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445841455"/>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Gemeinsames Spiel im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3016986533"/>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Bewegungsbereich und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1294412231"/>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in einem Gruppenraum</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1784942269"/>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(14 tägiger Wechsel)</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2164644047"/>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10:30 – 11:20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Aufräumen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10:30 – 11:20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3890976045"/>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Spielplatzbesuch oder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2454333759"/>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Spaziergang mit den</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2436227517"/>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Bussen,</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2137432158"/>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Freispiel bei Regenwetter</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2228080294"/>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Abholphase</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11:45 – 12:00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710039525"/>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11:30 – 12:30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Mittagessen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11:30 – 12:30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3640220360"/>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12:30 – 13:00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Abholphase/ Freispiel</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1985120959"/>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Spätdienst/ Abholphase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14:00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3477263597"/>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Mittagsschlaf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12:30 – 15:00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1711404535"/>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Freispiel im Gruppenraum</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15:15 – 15:30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651262817"/>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Nachmittagssnack</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1617706485"/>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Abholphase/ Freispiel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15:30 – 16:00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1176744287"/>
                  </a:ext>
                </a:extLst>
              </a:tr>
              <a:tr h="205060">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rgbClr val="FF0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Randzeiten</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14:00 – 16:00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9824" marR="49824" marT="0" marB="0">
                    <a:solidFill>
                      <a:schemeClr val="accent4">
                        <a:lumMod val="40000"/>
                        <a:lumOff val="60000"/>
                      </a:schemeClr>
                    </a:solidFill>
                  </a:tcPr>
                </a:tc>
                <a:extLst>
                  <a:ext uri="{0D108BD9-81ED-4DB2-BD59-A6C34878D82A}">
                    <a16:rowId xmlns:a16="http://schemas.microsoft.com/office/drawing/2014/main" val="364349777"/>
                  </a:ext>
                </a:extLst>
              </a:tr>
            </a:tbl>
          </a:graphicData>
        </a:graphic>
      </p:graphicFrame>
      <p:sp>
        <p:nvSpPr>
          <p:cNvPr id="3" name="Inhaltsplatzhalter 2">
            <a:extLst>
              <a:ext uri="{FF2B5EF4-FFF2-40B4-BE49-F238E27FC236}">
                <a16:creationId xmlns:a16="http://schemas.microsoft.com/office/drawing/2014/main" id="{07354D88-749A-D133-48B9-7D4682D7AE63}"/>
              </a:ext>
            </a:extLst>
          </p:cNvPr>
          <p:cNvSpPr>
            <a:spLocks noGrp="1"/>
          </p:cNvSpPr>
          <p:nvPr>
            <p:ph sz="half" idx="1"/>
          </p:nvPr>
        </p:nvSpPr>
        <p:spPr>
          <a:xfrm>
            <a:off x="521208" y="1527047"/>
            <a:ext cx="4754880" cy="4023360"/>
          </a:xfrm>
        </p:spPr>
        <p:txBody>
          <a:bodyPr>
            <a:normAutofit/>
          </a:bodyPr>
          <a:lstStyle/>
          <a:p>
            <a:pPr marL="45720" indent="0">
              <a:buNone/>
            </a:pPr>
            <a:r>
              <a:rPr lang="de-DE" sz="3200" b="1" dirty="0">
                <a:latin typeface="Arial" panose="020B0604020202020204" pitchFamily="34" charset="0"/>
                <a:cs typeface="Arial" panose="020B0604020202020204" pitchFamily="34" charset="0"/>
              </a:rPr>
              <a:t>Tagesablauf  Krippe</a:t>
            </a:r>
          </a:p>
        </p:txBody>
      </p:sp>
    </p:spTree>
    <p:extLst>
      <p:ext uri="{BB962C8B-B14F-4D97-AF65-F5344CB8AC3E}">
        <p14:creationId xmlns:p14="http://schemas.microsoft.com/office/powerpoint/2010/main" val="13091909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5E60C08-85CF-33FC-A856-3267DB6B35DC}"/>
              </a:ext>
            </a:extLst>
          </p:cNvPr>
          <p:cNvSpPr>
            <a:spLocks noGrp="1"/>
          </p:cNvSpPr>
          <p:nvPr>
            <p:ph sz="half" idx="1"/>
          </p:nvPr>
        </p:nvSpPr>
        <p:spPr>
          <a:xfrm>
            <a:off x="420624" y="1474897"/>
            <a:ext cx="4754880" cy="4023360"/>
          </a:xfrm>
        </p:spPr>
        <p:txBody>
          <a:bodyPr>
            <a:normAutofit/>
          </a:bodyPr>
          <a:lstStyle/>
          <a:p>
            <a:pPr marL="45720" indent="0">
              <a:buNone/>
            </a:pPr>
            <a:r>
              <a:rPr lang="de-DE" sz="2800" b="1" dirty="0">
                <a:latin typeface="Arial" panose="020B0604020202020204" pitchFamily="34" charset="0"/>
                <a:cs typeface="Arial" panose="020B0604020202020204" pitchFamily="34" charset="0"/>
              </a:rPr>
              <a:t>Tagesablauf Kindergarten </a:t>
            </a:r>
          </a:p>
        </p:txBody>
      </p:sp>
      <p:graphicFrame>
        <p:nvGraphicFramePr>
          <p:cNvPr id="5" name="Inhaltsplatzhalter 7">
            <a:extLst>
              <a:ext uri="{FF2B5EF4-FFF2-40B4-BE49-F238E27FC236}">
                <a16:creationId xmlns:a16="http://schemas.microsoft.com/office/drawing/2014/main" id="{E285DC4E-678E-A4DA-61C3-C460473368AB}"/>
              </a:ext>
            </a:extLst>
          </p:cNvPr>
          <p:cNvGraphicFramePr>
            <a:graphicFrameLocks/>
          </p:cNvGraphicFramePr>
          <p:nvPr>
            <p:extLst>
              <p:ext uri="{D42A27DB-BD31-4B8C-83A1-F6EECF244321}">
                <p14:modId xmlns:p14="http://schemas.microsoft.com/office/powerpoint/2010/main" val="1651263411"/>
              </p:ext>
            </p:extLst>
          </p:nvPr>
        </p:nvGraphicFramePr>
        <p:xfrm>
          <a:off x="5175504" y="462708"/>
          <a:ext cx="6524410" cy="6025907"/>
        </p:xfrm>
        <a:graphic>
          <a:graphicData uri="http://schemas.openxmlformats.org/drawingml/2006/table">
            <a:tbl>
              <a:tblPr firstRow="1" firstCol="1" bandRow="1">
                <a:tableStyleId>{5C22544A-7EE6-4342-B048-85BDC9FD1C3A}</a:tableStyleId>
              </a:tblPr>
              <a:tblGrid>
                <a:gridCol w="2156323">
                  <a:extLst>
                    <a:ext uri="{9D8B030D-6E8A-4147-A177-3AD203B41FA5}">
                      <a16:colId xmlns:a16="http://schemas.microsoft.com/office/drawing/2014/main" val="3815598694"/>
                    </a:ext>
                  </a:extLst>
                </a:gridCol>
                <a:gridCol w="2258560">
                  <a:extLst>
                    <a:ext uri="{9D8B030D-6E8A-4147-A177-3AD203B41FA5}">
                      <a16:colId xmlns:a16="http://schemas.microsoft.com/office/drawing/2014/main" val="2877795660"/>
                    </a:ext>
                  </a:extLst>
                </a:gridCol>
                <a:gridCol w="2109527">
                  <a:extLst>
                    <a:ext uri="{9D8B030D-6E8A-4147-A177-3AD203B41FA5}">
                      <a16:colId xmlns:a16="http://schemas.microsoft.com/office/drawing/2014/main" val="666596200"/>
                    </a:ext>
                  </a:extLst>
                </a:gridCol>
              </a:tblGrid>
              <a:tr h="982020">
                <a:tc>
                  <a:txBody>
                    <a:bodyPr/>
                    <a:lstStyle/>
                    <a:p>
                      <a:pPr>
                        <a:lnSpc>
                          <a:spcPct val="115000"/>
                        </a:lnSpc>
                        <a:spcAft>
                          <a:spcPts val="0"/>
                        </a:spcAft>
                      </a:pPr>
                      <a:r>
                        <a:rPr lang="de-DE" sz="1400" b="1" dirty="0">
                          <a:solidFill>
                            <a:schemeClr val="tx1"/>
                          </a:solidFill>
                          <a:effectLst/>
                          <a:latin typeface="Arial" panose="020B0604020202020204" pitchFamily="34" charset="0"/>
                          <a:cs typeface="Arial" panose="020B0604020202020204" pitchFamily="34" charset="0"/>
                        </a:rPr>
                        <a:t>Kerngruppe</a:t>
                      </a:r>
                    </a:p>
                    <a:p>
                      <a:pPr>
                        <a:lnSpc>
                          <a:spcPct val="115000"/>
                        </a:lnSpc>
                        <a:spcAft>
                          <a:spcPts val="0"/>
                        </a:spcAft>
                      </a:pPr>
                      <a:r>
                        <a:rPr lang="de-DE" sz="1400" b="1" dirty="0">
                          <a:solidFill>
                            <a:schemeClr val="tx1"/>
                          </a:solidFill>
                          <a:effectLst/>
                          <a:latin typeface="Arial" panose="020B0604020202020204" pitchFamily="34" charset="0"/>
                          <a:cs typeface="Arial" panose="020B0604020202020204" pitchFamily="34" charset="0"/>
                        </a:rPr>
                        <a:t>Gelbe Gruppe</a:t>
                      </a:r>
                    </a:p>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400" b="1" dirty="0">
                          <a:solidFill>
                            <a:schemeClr val="tx1"/>
                          </a:solidFill>
                          <a:effectLst/>
                          <a:latin typeface="Arial" panose="020B0604020202020204" pitchFamily="34" charset="0"/>
                          <a:cs typeface="Arial" panose="020B0604020202020204" pitchFamily="34" charset="0"/>
                        </a:rPr>
                        <a:t>Ganztagsgruppe</a:t>
                      </a:r>
                    </a:p>
                    <a:p>
                      <a:pPr>
                        <a:lnSpc>
                          <a:spcPct val="115000"/>
                        </a:lnSpc>
                        <a:spcAft>
                          <a:spcPts val="0"/>
                        </a:spcAft>
                      </a:pPr>
                      <a:r>
                        <a:rPr lang="de-DE" sz="1400" b="1" dirty="0">
                          <a:solidFill>
                            <a:schemeClr val="tx1"/>
                          </a:solidFill>
                          <a:effectLst/>
                          <a:latin typeface="Arial" panose="020B0604020202020204" pitchFamily="34" charset="0"/>
                          <a:cs typeface="Arial" panose="020B0604020202020204" pitchFamily="34" charset="0"/>
                        </a:rPr>
                        <a:t>Grüne Gruppe</a:t>
                      </a:r>
                    </a:p>
                    <a:p>
                      <a:pPr>
                        <a:lnSpc>
                          <a:spcPct val="115000"/>
                        </a:lnSpc>
                        <a:spcAft>
                          <a:spcPts val="0"/>
                        </a:spcAft>
                      </a:pPr>
                      <a:r>
                        <a:rPr lang="de-DE" sz="1400" b="1" dirty="0">
                          <a:solidFill>
                            <a:schemeClr val="tx1"/>
                          </a:solidFill>
                          <a:effectLst/>
                          <a:latin typeface="Arial" panose="020B0604020202020204" pitchFamily="34" charset="0"/>
                          <a:cs typeface="Arial" panose="020B0604020202020204" pitchFamily="34" charset="0"/>
                        </a:rPr>
                        <a:t>Altersstufenübergreifende Gruppe</a:t>
                      </a:r>
                      <a:endParaRPr lang="de-DE"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2133167340"/>
                  </a:ext>
                </a:extLst>
              </a:tr>
              <a:tr h="230485">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07:00 – 08:00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Sonderöffnung/Frühdienst</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07:00 – 07:30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4204676163"/>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08:00 – 08:30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a:effectLst/>
                          <a:latin typeface="Arial" panose="020B0604020202020204" pitchFamily="34" charset="0"/>
                          <a:cs typeface="Arial" panose="020B0604020202020204" pitchFamily="34" charset="0"/>
                        </a:rPr>
                        <a:t>Ankommen der Kinder</a:t>
                      </a:r>
                      <a:endParaRPr lang="de-DE" sz="1200" b="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07:30 – 08:30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3433959360"/>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08:30 – 08:45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Morgenkreis</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08:30 – 08:45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2099376969"/>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08:45 – 10:30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a:effectLst/>
                          <a:latin typeface="Arial" panose="020B0604020202020204" pitchFamily="34" charset="0"/>
                          <a:cs typeface="Arial" panose="020B0604020202020204" pitchFamily="34" charset="0"/>
                        </a:rPr>
                        <a:t>Gleitendes Frühstück</a:t>
                      </a:r>
                      <a:endParaRPr lang="de-DE" sz="1200" b="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08:30 – 11:00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3739832098"/>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Freispiel, Angebote aus</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3813010393"/>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a:effectLst/>
                          <a:latin typeface="Arial" panose="020B0604020202020204" pitchFamily="34" charset="0"/>
                          <a:cs typeface="Arial" panose="020B0604020202020204" pitchFamily="34" charset="0"/>
                        </a:rPr>
                        <a:t>dem Bereich des nieders.</a:t>
                      </a:r>
                      <a:endParaRPr lang="de-DE" sz="1200" b="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917491247"/>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Orientierungsplans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2971888793"/>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a:effectLst/>
                          <a:latin typeface="Arial" panose="020B0604020202020204" pitchFamily="34" charset="0"/>
                          <a:cs typeface="Arial" panose="020B0604020202020204" pitchFamily="34" charset="0"/>
                        </a:rPr>
                        <a:t>Ausflüge, Spaziergang,</a:t>
                      </a:r>
                      <a:endParaRPr lang="de-DE" sz="1200" b="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1477284584"/>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Spiel auf dem Spielplatz,</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659486849"/>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a:effectLst/>
                          <a:latin typeface="Arial" panose="020B0604020202020204" pitchFamily="34" charset="0"/>
                          <a:cs typeface="Arial" panose="020B0604020202020204" pitchFamily="34" charset="0"/>
                        </a:rPr>
                        <a:t>Gruppenübergreifendes</a:t>
                      </a:r>
                      <a:endParaRPr lang="de-DE" sz="1200" b="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4080165150"/>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Spiel im Bewegungs-</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2381002869"/>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a:effectLst/>
                          <a:latin typeface="Arial" panose="020B0604020202020204" pitchFamily="34" charset="0"/>
                          <a:cs typeface="Arial" panose="020B0604020202020204" pitchFamily="34" charset="0"/>
                        </a:rPr>
                        <a:t>Bereich </a:t>
                      </a:r>
                      <a:endParaRPr lang="de-DE" sz="1200" b="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2854832458"/>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3383545492"/>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10:30 – 11:00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Aufräumen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11:00 – 11:30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2552875713"/>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11:00 - 11:45 Uhr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Spiel auf dem Spielplatz</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11:30 – 12:45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215464129"/>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Bewegungsspiele in dem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2418770696"/>
                  </a:ext>
                </a:extLst>
              </a:tr>
              <a:tr h="428397">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Bewegungsraum/ Gruppenzimmer</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4001341046"/>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11:45 Uhr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a:effectLst/>
                          <a:latin typeface="Arial" panose="020B0604020202020204" pitchFamily="34" charset="0"/>
                          <a:cs typeface="Arial" panose="020B0604020202020204" pitchFamily="34" charset="0"/>
                        </a:rPr>
                        <a:t>Abschlusskreis</a:t>
                      </a:r>
                      <a:endParaRPr lang="de-DE" sz="1200" b="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3072174547"/>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12:00 – 13:00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Abholphase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3352937257"/>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13:00 – 14:00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Mittagessen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13:00 – 14:00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527164122"/>
                  </a:ext>
                </a:extLst>
              </a:tr>
              <a:tr h="230485">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Sonderöffnung/Spätdienst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14:00 – 16:00 Uhr</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2082036668"/>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Freispiel mit Angeboten</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1354275351"/>
                  </a:ext>
                </a:extLst>
              </a:tr>
              <a:tr h="207726">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FFC000"/>
                    </a:solidFill>
                  </a:tcPr>
                </a:tc>
                <a:tc>
                  <a:txBody>
                    <a:bodyPr/>
                    <a:lstStyle/>
                    <a:p>
                      <a:pPr>
                        <a:lnSpc>
                          <a:spcPct val="115000"/>
                        </a:lnSpc>
                        <a:spcAft>
                          <a:spcPts val="0"/>
                        </a:spcAft>
                      </a:pPr>
                      <a:r>
                        <a:rPr lang="de-DE" sz="1200" b="0" dirty="0">
                          <a:effectLst/>
                          <a:latin typeface="Arial" panose="020B0604020202020204" pitchFamily="34" charset="0"/>
                          <a:cs typeface="Arial" panose="020B0604020202020204" pitchFamily="34" charset="0"/>
                        </a:rPr>
                        <a:t>Abholphase </a:t>
                      </a:r>
                      <a:endParaRPr lang="de-DE" sz="1200" b="0" dirty="0">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chemeClr val="bg1">
                        <a:lumMod val="85000"/>
                      </a:schemeClr>
                    </a:solidFill>
                  </a:tcPr>
                </a:tc>
                <a:tc>
                  <a:txBody>
                    <a:bodyPr/>
                    <a:lstStyle/>
                    <a:p>
                      <a:pPr>
                        <a:lnSpc>
                          <a:spcPct val="115000"/>
                        </a:lnSpc>
                        <a:spcAft>
                          <a:spcPts val="0"/>
                        </a:spcAft>
                      </a:pPr>
                      <a:r>
                        <a:rPr lang="de-DE" sz="1200" b="0" dirty="0">
                          <a:solidFill>
                            <a:schemeClr val="tx1"/>
                          </a:solidFill>
                          <a:effectLst/>
                          <a:latin typeface="Arial" panose="020B0604020202020204" pitchFamily="34" charset="0"/>
                          <a:cs typeface="Arial" panose="020B0604020202020204" pitchFamily="34" charset="0"/>
                        </a:rPr>
                        <a:t> </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336" marR="45336" marT="0" marB="0">
                    <a:solidFill>
                      <a:srgbClr val="92D050"/>
                    </a:solidFill>
                  </a:tcPr>
                </a:tc>
                <a:extLst>
                  <a:ext uri="{0D108BD9-81ED-4DB2-BD59-A6C34878D82A}">
                    <a16:rowId xmlns:a16="http://schemas.microsoft.com/office/drawing/2014/main" val="2403106685"/>
                  </a:ext>
                </a:extLst>
              </a:tr>
            </a:tbl>
          </a:graphicData>
        </a:graphic>
      </p:graphicFrame>
    </p:spTree>
    <p:extLst>
      <p:ext uri="{BB962C8B-B14F-4D97-AF65-F5344CB8AC3E}">
        <p14:creationId xmlns:p14="http://schemas.microsoft.com/office/powerpoint/2010/main" val="283754610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5AE6A7-0AE7-4E89-8AFF-6D63132D11EE}"/>
              </a:ext>
            </a:extLst>
          </p:cNvPr>
          <p:cNvSpPr>
            <a:spLocks noGrp="1"/>
          </p:cNvSpPr>
          <p:nvPr>
            <p:ph type="title"/>
          </p:nvPr>
        </p:nvSpPr>
        <p:spPr/>
        <p:txBody>
          <a:bodyPr/>
          <a:lstStyle/>
          <a:p>
            <a:r>
              <a:rPr lang="de-DE" dirty="0"/>
              <a:t>Vorwort Träger </a:t>
            </a:r>
          </a:p>
        </p:txBody>
      </p:sp>
      <p:sp>
        <p:nvSpPr>
          <p:cNvPr id="3" name="Inhaltsplatzhalter 2">
            <a:extLst>
              <a:ext uri="{FF2B5EF4-FFF2-40B4-BE49-F238E27FC236}">
                <a16:creationId xmlns:a16="http://schemas.microsoft.com/office/drawing/2014/main" id="{5F458568-EB79-4CBB-9EF3-7D4BC0852109}"/>
              </a:ext>
            </a:extLst>
          </p:cNvPr>
          <p:cNvSpPr>
            <a:spLocks noGrp="1"/>
          </p:cNvSpPr>
          <p:nvPr>
            <p:ph idx="1"/>
          </p:nvPr>
        </p:nvSpPr>
        <p:spPr>
          <a:xfrm>
            <a:off x="703386" y="1617785"/>
            <a:ext cx="10312486" cy="4478215"/>
          </a:xfrm>
        </p:spPr>
        <p:txBody>
          <a:bodyPr>
            <a:normAutofit fontScale="25000" lnSpcReduction="20000"/>
          </a:bodyPr>
          <a:lstStyle/>
          <a:p>
            <a:pPr marL="45720" indent="0" algn="just">
              <a:lnSpc>
                <a:spcPct val="170000"/>
              </a:lnSpc>
              <a:buNone/>
            </a:pPr>
            <a:r>
              <a:rPr lang="de-DE" sz="4400" dirty="0">
                <a:solidFill>
                  <a:schemeClr val="tx1"/>
                </a:solidFill>
                <a:latin typeface="Arial" panose="020B0604020202020204" pitchFamily="34" charset="0"/>
                <a:cs typeface="Arial" panose="020B0604020202020204" pitchFamily="34" charset="0"/>
              </a:rPr>
              <a:t>Wer ein Leitbild erstellt, der gibt an, welchen Zielen er verpflichtet ist. Klare Ziele verhindern Orientierungslosigkeit, geben Sicherheit und Halt, sie helfen, einen nachvollziehbaren und begründeten Weg zu gehen. </a:t>
            </a:r>
          </a:p>
          <a:p>
            <a:pPr marL="45720" indent="0" algn="just">
              <a:lnSpc>
                <a:spcPct val="170000"/>
              </a:lnSpc>
              <a:buNone/>
            </a:pPr>
            <a:r>
              <a:rPr lang="de-DE" sz="4400" dirty="0">
                <a:solidFill>
                  <a:schemeClr val="tx1"/>
                </a:solidFill>
                <a:latin typeface="Arial" panose="020B0604020202020204" pitchFamily="34" charset="0"/>
                <a:cs typeface="Arial" panose="020B0604020202020204" pitchFamily="34" charset="0"/>
              </a:rPr>
              <a:t>Als katholischer Kindergarten sind wir dem christlichen Menschenbild verpflichtet; das bestimmt unser Leitbild. Wir bekennen einen Gott, der den Menschen erschaffen hat als sein Ebenbild. Im anderen Menschen erkennen wir diesen Gott und können ihm begegnen. Das gilt für jeden Menschen, ohne Ausnahme. Das gilt für Erwachsene genauso wie für Kinder. Das ist Anspruch und Verpflichtung, in dieser Haltung gründet die Würde jedes Menschen. Zur Gottebenbildlichkeit gehört die Gewährung von Freiheit und damit  die Übernahme von Verantwortung: aber genauso gehört dazu  die Anerkennung von Grenzen, der eigenen sowie die der anderen. Das prägt die Pädagogik unserer Kindertagesstätte. Den Kleinen soll vermittelt werden, dass Sie Gottes geliebte Kinder sind, in denen uns Gott selber begegnet und sie Respekt verdienen. Sie sollen erkennen, dass sie zur Freiheit berufen sind und Verantwortung übernehmen dürfen, damit das Leben gelingt. Genauso gehört die Erfahrung von Grenzen dazu, die eingehalten und geachtet werden wollen, die nicht übertreten werden dürfen, um andere nicht zu gefährden. Diese Grundhaltungen, die als Ergänzung zur elterlichen Erziehung anzusehen sind, prägen unser Leben und wollen in Verantwortung vor Gott und den Menschen eingeübt und gelebt werden. Dass menschliches Leben gelingt, dafür gibt es keine Garantie. Die Grundhaltungen, die diesem Leitfaden zugrunde liegen, wollen helfen, einen Beitrag zu leisten, damit jungen Menschen ein gutes Fundament gebaut wird, auf dem sie ihr Lebenshaus errichten können und einen stabilen und begründeten Weg gehen können. Allen an der Erziehung Beteiligten gilt ein herzlicher Dank für alle Mühe, und ihnen sei viel Freude gewünscht in der Arbeit mit den Kindern.</a:t>
            </a:r>
          </a:p>
          <a:p>
            <a:r>
              <a:rPr lang="de-DE" sz="4400" dirty="0">
                <a:solidFill>
                  <a:schemeClr val="tx1"/>
                </a:solidFill>
                <a:latin typeface="Arial" panose="020B0604020202020204" pitchFamily="34" charset="0"/>
                <a:cs typeface="Arial" panose="020B0604020202020204" pitchFamily="34" charset="0"/>
              </a:rPr>
              <a:t> </a:t>
            </a:r>
          </a:p>
          <a:p>
            <a:r>
              <a:rPr lang="de-DE" sz="3700" dirty="0">
                <a:solidFill>
                  <a:schemeClr val="tx1"/>
                </a:solidFill>
                <a:latin typeface="Arial" panose="020B0604020202020204" pitchFamily="34" charset="0"/>
                <a:cs typeface="Arial" panose="020B0604020202020204" pitchFamily="34" charset="0"/>
              </a:rPr>
              <a:t>						</a:t>
            </a:r>
            <a:r>
              <a:rPr lang="en-US" sz="3700" dirty="0">
                <a:solidFill>
                  <a:schemeClr val="tx1"/>
                </a:solidFill>
                <a:latin typeface="Arial" panose="020B0604020202020204" pitchFamily="34" charset="0"/>
                <a:cs typeface="Arial" panose="020B0604020202020204" pitchFamily="34" charset="0"/>
              </a:rPr>
              <a:t>Pastor Arnold </a:t>
            </a:r>
            <a:r>
              <a:rPr lang="en-US" sz="3700" dirty="0" err="1">
                <a:solidFill>
                  <a:schemeClr val="tx1"/>
                </a:solidFill>
                <a:latin typeface="Arial" panose="020B0604020202020204" pitchFamily="34" charset="0"/>
                <a:cs typeface="Arial" panose="020B0604020202020204" pitchFamily="34" charset="0"/>
              </a:rPr>
              <a:t>Kuiter</a:t>
            </a:r>
            <a:r>
              <a:rPr lang="en-US" sz="3700" dirty="0">
                <a:solidFill>
                  <a:schemeClr val="tx1"/>
                </a:solidFill>
                <a:latin typeface="Arial" panose="020B0604020202020204" pitchFamily="34" charset="0"/>
                <a:cs typeface="Arial" panose="020B0604020202020204" pitchFamily="34" charset="0"/>
              </a:rPr>
              <a:t>, St. Anna, Twistringen </a:t>
            </a:r>
            <a:endParaRPr lang="de-DE" sz="3700" dirty="0">
              <a:solidFill>
                <a:schemeClr val="tx1"/>
              </a:solidFill>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98506937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4C6CA-DB61-4995-9BFC-9EF9FBB7DF48}"/>
              </a:ext>
            </a:extLst>
          </p:cNvPr>
          <p:cNvSpPr>
            <a:spLocks noGrp="1"/>
          </p:cNvSpPr>
          <p:nvPr>
            <p:ph type="title"/>
          </p:nvPr>
        </p:nvSpPr>
        <p:spPr/>
        <p:txBody>
          <a:bodyPr/>
          <a:lstStyle/>
          <a:p>
            <a:r>
              <a:rPr lang="de-DE" dirty="0"/>
              <a:t>Verschiedene Formen von Übergängen</a:t>
            </a:r>
          </a:p>
        </p:txBody>
      </p:sp>
      <p:sp>
        <p:nvSpPr>
          <p:cNvPr id="5" name="Rechteck 4">
            <a:extLst>
              <a:ext uri="{FF2B5EF4-FFF2-40B4-BE49-F238E27FC236}">
                <a16:creationId xmlns:a16="http://schemas.microsoft.com/office/drawing/2014/main" id="{FE43E24B-408D-495B-977D-8BA33FDE0087}"/>
              </a:ext>
            </a:extLst>
          </p:cNvPr>
          <p:cNvSpPr/>
          <p:nvPr/>
        </p:nvSpPr>
        <p:spPr>
          <a:xfrm>
            <a:off x="2267712" y="4892042"/>
            <a:ext cx="7772400" cy="997645"/>
          </a:xfrm>
          <a:prstGeom prst="rect">
            <a:avLst/>
          </a:prstGeom>
        </p:spPr>
        <p:txBody>
          <a:bodyPr wrap="square">
            <a:spAutoFit/>
          </a:bodyPr>
          <a:lstStyle/>
          <a:p>
            <a:pPr>
              <a:lnSpc>
                <a:spcPct val="107000"/>
              </a:lnSpc>
              <a:spcAft>
                <a:spcPts val="800"/>
              </a:spcAft>
            </a:pPr>
            <a:r>
              <a:rPr lang="de-DE" sz="1400" dirty="0">
                <a:latin typeface="Arial" panose="020B0604020202020204" pitchFamily="34" charset="0"/>
                <a:ea typeface="Calibri" panose="020F0502020204030204" pitchFamily="34" charset="0"/>
                <a:cs typeface="Arial" panose="020B0604020202020204" pitchFamily="34" charset="0"/>
              </a:rPr>
              <a:t>Der Eintritt in eine Kindertageseinrichtung stellt für das Kind und seine Eltern einen bedeutenden Schritt in eine neue Lebensphase dar, der nicht unterschätzt werden darf. Da jedes Kind mit Übergängen jeglicher Art unterschiedlich umgeht, ist es wichtig, das Kind individuell auf diesem Weg zu begleiten.</a:t>
            </a:r>
          </a:p>
        </p:txBody>
      </p:sp>
      <p:pic>
        <p:nvPicPr>
          <p:cNvPr id="8" name="Grafik 7">
            <a:extLst>
              <a:ext uri="{FF2B5EF4-FFF2-40B4-BE49-F238E27FC236}">
                <a16:creationId xmlns:a16="http://schemas.microsoft.com/office/drawing/2014/main" id="{E54E0846-9CFD-7AB5-693A-BD829A843F27}"/>
              </a:ext>
            </a:extLst>
          </p:cNvPr>
          <p:cNvPicPr>
            <a:picLocks noChangeAspect="1"/>
          </p:cNvPicPr>
          <p:nvPr/>
        </p:nvPicPr>
        <p:blipFill>
          <a:blip r:embed="rId2"/>
          <a:stretch>
            <a:fillRect/>
          </a:stretch>
        </p:blipFill>
        <p:spPr>
          <a:xfrm>
            <a:off x="4436532" y="1710266"/>
            <a:ext cx="2760133" cy="2760133"/>
          </a:xfrm>
          <a:prstGeom prst="rect">
            <a:avLst/>
          </a:prstGeom>
        </p:spPr>
      </p:pic>
      <p:sp>
        <p:nvSpPr>
          <p:cNvPr id="9" name="Textfeld 8">
            <a:extLst>
              <a:ext uri="{FF2B5EF4-FFF2-40B4-BE49-F238E27FC236}">
                <a16:creationId xmlns:a16="http://schemas.microsoft.com/office/drawing/2014/main" id="{A2E85239-88BD-3542-5AC8-3582D1DD8681}"/>
              </a:ext>
            </a:extLst>
          </p:cNvPr>
          <p:cNvSpPr txBox="1"/>
          <p:nvPr/>
        </p:nvSpPr>
        <p:spPr>
          <a:xfrm>
            <a:off x="3685032" y="4526214"/>
            <a:ext cx="4498848" cy="338554"/>
          </a:xfrm>
          <a:prstGeom prst="rect">
            <a:avLst/>
          </a:prstGeom>
          <a:noFill/>
        </p:spPr>
        <p:txBody>
          <a:bodyPr wrap="square">
            <a:spAutoFit/>
          </a:bodyPr>
          <a:lstStyle/>
          <a:p>
            <a:r>
              <a:rPr lang="en-US" sz="800" dirty="0"/>
              <a:t>Image by &lt;a </a:t>
            </a:r>
            <a:r>
              <a:rPr lang="en-US" sz="800" dirty="0" err="1"/>
              <a:t>href</a:t>
            </a:r>
            <a:r>
              <a:rPr lang="en-US" sz="800" dirty="0"/>
              <a:t>="https://de.freepik.com/</a:t>
            </a:r>
            <a:r>
              <a:rPr lang="en-US" sz="800" dirty="0" err="1"/>
              <a:t>vektoren-kostenlos</a:t>
            </a:r>
            <a:r>
              <a:rPr lang="en-US" sz="800" dirty="0"/>
              <a:t>/verbindungspuzzlespiel-der-leute-bessert-illustration-aus_4087243.htm#&amp;position=1&amp;from_view=undefined"&gt;</a:t>
            </a:r>
            <a:r>
              <a:rPr lang="en-US" sz="800" dirty="0" err="1"/>
              <a:t>Freepik</a:t>
            </a:r>
            <a:r>
              <a:rPr lang="en-US" sz="800" dirty="0"/>
              <a:t>&lt;/a&gt;</a:t>
            </a:r>
            <a:endParaRPr lang="de-DE" sz="800" dirty="0"/>
          </a:p>
        </p:txBody>
      </p:sp>
    </p:spTree>
    <p:extLst>
      <p:ext uri="{BB962C8B-B14F-4D97-AF65-F5344CB8AC3E}">
        <p14:creationId xmlns:p14="http://schemas.microsoft.com/office/powerpoint/2010/main" val="393550189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DC5C4-03D7-43B3-AD0E-D2A9ACB4588B}"/>
              </a:ext>
            </a:extLst>
          </p:cNvPr>
          <p:cNvSpPr>
            <a:spLocks noGrp="1"/>
          </p:cNvSpPr>
          <p:nvPr>
            <p:ph type="title"/>
          </p:nvPr>
        </p:nvSpPr>
        <p:spPr>
          <a:xfrm>
            <a:off x="1143000" y="402336"/>
            <a:ext cx="9875520" cy="1563624"/>
          </a:xfrm>
        </p:spPr>
        <p:txBody>
          <a:bodyPr>
            <a:noAutofit/>
          </a:bodyPr>
          <a:lstStyle/>
          <a:p>
            <a:br>
              <a:rPr lang="de-DE" sz="2400" b="1" dirty="0">
                <a:latin typeface="Arial" panose="020B0604020202020204" pitchFamily="34" charset="0"/>
                <a:cs typeface="Arial" panose="020B0604020202020204" pitchFamily="34" charset="0"/>
              </a:rPr>
            </a:br>
            <a:br>
              <a:rPr lang="de-DE" sz="2400" b="1" dirty="0">
                <a:latin typeface="Arial" panose="020B0604020202020204" pitchFamily="34" charset="0"/>
                <a:cs typeface="Arial" panose="020B0604020202020204" pitchFamily="34" charset="0"/>
              </a:rPr>
            </a:br>
            <a:r>
              <a:rPr lang="de-DE" sz="2800" b="1" dirty="0">
                <a:latin typeface="Arial" panose="020B0604020202020204" pitchFamily="34" charset="0"/>
                <a:cs typeface="Arial" panose="020B0604020202020204" pitchFamily="34" charset="0"/>
              </a:rPr>
              <a:t>vom Elternhaus in die Krippe………….</a:t>
            </a:r>
            <a:br>
              <a:rPr lang="de-DE" sz="2800" b="1" dirty="0">
                <a:latin typeface="Arial" panose="020B0604020202020204" pitchFamily="34" charset="0"/>
                <a:cs typeface="Arial" panose="020B0604020202020204" pitchFamily="34" charset="0"/>
              </a:rPr>
            </a:br>
            <a:br>
              <a:rPr lang="de-DE" sz="2800" b="1" dirty="0">
                <a:latin typeface="Arial" panose="020B0604020202020204" pitchFamily="34" charset="0"/>
                <a:cs typeface="Arial" panose="020B0604020202020204" pitchFamily="34" charset="0"/>
              </a:rPr>
            </a:br>
            <a:r>
              <a:rPr lang="de-DE" sz="2800" b="1" dirty="0">
                <a:latin typeface="Arial" panose="020B0604020202020204" pitchFamily="34" charset="0"/>
                <a:cs typeface="Arial" panose="020B0604020202020204" pitchFamily="34" charset="0"/>
              </a:rPr>
              <a:t>		………..…vom Elternhaus in den Kindergarten 									</a:t>
            </a:r>
            <a:br>
              <a:rPr lang="de-DE" sz="2800" b="1" dirty="0">
                <a:latin typeface="Arial" panose="020B0604020202020204" pitchFamily="34" charset="0"/>
                <a:cs typeface="Arial" panose="020B0604020202020204" pitchFamily="34" charset="0"/>
              </a:rPr>
            </a:br>
            <a:r>
              <a:rPr lang="de-DE" sz="2800" b="1" dirty="0">
                <a:latin typeface="Arial" panose="020B0604020202020204" pitchFamily="34" charset="0"/>
                <a:cs typeface="Arial" panose="020B0604020202020204" pitchFamily="34" charset="0"/>
              </a:rPr>
              <a:t>		</a:t>
            </a:r>
            <a:r>
              <a:rPr lang="de-DE" sz="2800" dirty="0">
                <a:latin typeface="Arial" panose="020B0604020202020204" pitchFamily="34" charset="0"/>
                <a:cs typeface="Arial" panose="020B0604020202020204" pitchFamily="34" charset="0"/>
              </a:rPr>
              <a:t>				</a:t>
            </a:r>
          </a:p>
        </p:txBody>
      </p:sp>
      <p:sp>
        <p:nvSpPr>
          <p:cNvPr id="5" name="Inhaltsplatzhalter 4">
            <a:extLst>
              <a:ext uri="{FF2B5EF4-FFF2-40B4-BE49-F238E27FC236}">
                <a16:creationId xmlns:a16="http://schemas.microsoft.com/office/drawing/2014/main" id="{4C68BEA6-09C9-8BF3-3CBB-D7DECC40166F}"/>
              </a:ext>
            </a:extLst>
          </p:cNvPr>
          <p:cNvSpPr>
            <a:spLocks noGrp="1"/>
          </p:cNvSpPr>
          <p:nvPr>
            <p:ph sz="half" idx="1"/>
          </p:nvPr>
        </p:nvSpPr>
        <p:spPr/>
        <p:txBody>
          <a:bodyPr>
            <a:normAutofit/>
          </a:bodyPr>
          <a:lstStyle/>
          <a:p>
            <a:r>
              <a:rPr lang="de-DE" sz="1800" b="1" dirty="0">
                <a:latin typeface="Arial" panose="020B0604020202020204" pitchFamily="34" charset="0"/>
                <a:cs typeface="Arial" panose="020B0604020202020204" pitchFamily="34" charset="0"/>
              </a:rPr>
              <a:t>Übergang vom Elternhaus in die Krippe</a:t>
            </a:r>
          </a:p>
          <a:p>
            <a:pPr>
              <a:lnSpc>
                <a:spcPct val="120000"/>
              </a:lnSpc>
            </a:pPr>
            <a:r>
              <a:rPr lang="de-DE" sz="1400" dirty="0">
                <a:solidFill>
                  <a:schemeClr val="tx1"/>
                </a:solidFill>
                <a:latin typeface="Arial" panose="020B0604020202020204" pitchFamily="34" charset="0"/>
                <a:cs typeface="Arial" panose="020B0604020202020204" pitchFamily="34" charset="0"/>
              </a:rPr>
              <a:t>Die Eingewöhnung ist ein grundlegender und sehr wichtiger Bestandteil der Kinderkrippe. Eine strukturierte Eingewöhnung, die sich nach den individuellen Bedürfnissen des Kindes flexibel verändern lässt, hilft dem Kind, den Eltern und dem Personal, sich gegenseitig kennenzulernen, Vertrauen zu fassen und eine Beziehung aufzubauen. Die Eingewöhnung erfolgt mit einem Bezugspädagogen*in und ist von Kind zu Kind unterschiedlich. </a:t>
            </a:r>
          </a:p>
          <a:p>
            <a:endParaRPr lang="de-DE" dirty="0"/>
          </a:p>
        </p:txBody>
      </p:sp>
      <p:sp>
        <p:nvSpPr>
          <p:cNvPr id="7" name="Inhaltsplatzhalter 6">
            <a:extLst>
              <a:ext uri="{FF2B5EF4-FFF2-40B4-BE49-F238E27FC236}">
                <a16:creationId xmlns:a16="http://schemas.microsoft.com/office/drawing/2014/main" id="{C1646167-878E-7358-DE81-85C5D76E6E08}"/>
              </a:ext>
            </a:extLst>
          </p:cNvPr>
          <p:cNvSpPr>
            <a:spLocks noGrp="1"/>
          </p:cNvSpPr>
          <p:nvPr>
            <p:ph sz="half" idx="2"/>
          </p:nvPr>
        </p:nvSpPr>
        <p:spPr/>
        <p:txBody>
          <a:bodyPr>
            <a:noAutofit/>
          </a:bodyPr>
          <a:lstStyle/>
          <a:p>
            <a:r>
              <a:rPr lang="de-DE" sz="1800" b="1" dirty="0">
                <a:latin typeface="Arial" panose="020B0604020202020204" pitchFamily="34" charset="0"/>
                <a:cs typeface="Arial" panose="020B0604020202020204" pitchFamily="34" charset="0"/>
              </a:rPr>
              <a:t>Übergang vom Elternhaus in den Kindergarten </a:t>
            </a:r>
          </a:p>
          <a:p>
            <a:pPr>
              <a:lnSpc>
                <a:spcPct val="100000"/>
              </a:lnSpc>
            </a:pPr>
            <a:r>
              <a:rPr lang="de-DE" sz="1400" dirty="0">
                <a:solidFill>
                  <a:schemeClr val="tx1"/>
                </a:solidFill>
                <a:latin typeface="Arial" panose="020B0604020202020204" pitchFamily="34" charset="0"/>
                <a:cs typeface="Arial" panose="020B0604020202020204" pitchFamily="34" charset="0"/>
              </a:rPr>
              <a:t>Der Übergang vom Elternhaus in den Kindergarten hat für alle späteren Übergänge im Leben des Kindes eine große Bedeutung. Deshalb legen wir großen Wert auf eine angenehme Gestaltung dieser ersten Zeit. Ein vorheriges Kennenlernen unserer Einrichtung ist an einem Schnuppertag möglich. Durch die zeitlich gestaffelte Aufnahme der Kinder ist es möglich, auf jedes Kind individuell einzugehen und ihm die volle Aufmerksamkeit zu schenken. Der Übergang aus der Familie, in die noch unbekannte Kindergartengruppe, bedeutet für jedes Kind eine große Herausforderung. Es muss sich an eine neue Umgebung, an einen veränderten Tagesablauf und an eine Trennung von den Eltern (Bezugsperson) gewöhnen sowie Beziehungen zu fremden Personen aufbauen. </a:t>
            </a:r>
            <a:endParaRPr lang="de-DE" sz="1400" dirty="0">
              <a:solidFill>
                <a:schemeClr val="tx1"/>
              </a:solidFill>
            </a:endParaRPr>
          </a:p>
        </p:txBody>
      </p:sp>
      <p:sp>
        <p:nvSpPr>
          <p:cNvPr id="16" name="Textfeld 15">
            <a:extLst>
              <a:ext uri="{FF2B5EF4-FFF2-40B4-BE49-F238E27FC236}">
                <a16:creationId xmlns:a16="http://schemas.microsoft.com/office/drawing/2014/main" id="{8C18C30F-641D-94AA-A137-1395A9872036}"/>
              </a:ext>
            </a:extLst>
          </p:cNvPr>
          <p:cNvSpPr txBox="1"/>
          <p:nvPr/>
        </p:nvSpPr>
        <p:spPr>
          <a:xfrm>
            <a:off x="9052560" y="320040"/>
            <a:ext cx="1440180" cy="914400"/>
          </a:xfrm>
          <a:prstGeom prst="rect">
            <a:avLst/>
          </a:prstGeom>
          <a:noFill/>
        </p:spPr>
        <p:txBody>
          <a:bodyPr wrap="square" rtlCol="0">
            <a:spAutoFit/>
          </a:bodyPr>
          <a:lstStyle/>
          <a:p>
            <a:endParaRPr lang="de-DE" dirty="0"/>
          </a:p>
        </p:txBody>
      </p:sp>
      <p:pic>
        <p:nvPicPr>
          <p:cNvPr id="3" name="Grafik 2">
            <a:extLst>
              <a:ext uri="{FF2B5EF4-FFF2-40B4-BE49-F238E27FC236}">
                <a16:creationId xmlns:a16="http://schemas.microsoft.com/office/drawing/2014/main" id="{6E7B25D7-F47A-6A44-8B28-0CBDB566E546}"/>
              </a:ext>
            </a:extLst>
          </p:cNvPr>
          <p:cNvPicPr>
            <a:picLocks noChangeAspect="1"/>
          </p:cNvPicPr>
          <p:nvPr/>
        </p:nvPicPr>
        <p:blipFill>
          <a:blip r:embed="rId2"/>
          <a:stretch>
            <a:fillRect/>
          </a:stretch>
        </p:blipFill>
        <p:spPr>
          <a:xfrm>
            <a:off x="3716867" y="4902200"/>
            <a:ext cx="1413932" cy="1413932"/>
          </a:xfrm>
          <a:prstGeom prst="rect">
            <a:avLst/>
          </a:prstGeom>
        </p:spPr>
      </p:pic>
      <p:sp>
        <p:nvSpPr>
          <p:cNvPr id="6" name="Textfeld 5">
            <a:extLst>
              <a:ext uri="{FF2B5EF4-FFF2-40B4-BE49-F238E27FC236}">
                <a16:creationId xmlns:a16="http://schemas.microsoft.com/office/drawing/2014/main" id="{997C1E76-EBCD-A01D-C50D-54553A5D099D}"/>
              </a:ext>
            </a:extLst>
          </p:cNvPr>
          <p:cNvSpPr txBox="1"/>
          <p:nvPr/>
        </p:nvSpPr>
        <p:spPr>
          <a:xfrm>
            <a:off x="2174409" y="6286387"/>
            <a:ext cx="4498848" cy="338554"/>
          </a:xfrm>
          <a:prstGeom prst="rect">
            <a:avLst/>
          </a:prstGeom>
          <a:noFill/>
        </p:spPr>
        <p:txBody>
          <a:bodyPr wrap="square">
            <a:spAutoFit/>
          </a:bodyPr>
          <a:lstStyle/>
          <a:p>
            <a:r>
              <a:rPr lang="en-US" sz="800" dirty="0"/>
              <a:t>Image by &lt;a </a:t>
            </a:r>
            <a:r>
              <a:rPr lang="en-US" sz="800" dirty="0" err="1"/>
              <a:t>href</a:t>
            </a:r>
            <a:r>
              <a:rPr lang="en-US" sz="800" dirty="0"/>
              <a:t>="https://de.freepik.com/</a:t>
            </a:r>
            <a:r>
              <a:rPr lang="en-US" sz="800" dirty="0" err="1"/>
              <a:t>vektoren-kostenlos</a:t>
            </a:r>
            <a:r>
              <a:rPr lang="en-US" sz="800" dirty="0"/>
              <a:t>/verbindungspuzzlespiel-der-leute-bessert-illustration-aus_4087243.htm#&amp;position=1&amp;from_view=undefined"&gt;</a:t>
            </a:r>
            <a:r>
              <a:rPr lang="en-US" sz="800" dirty="0" err="1"/>
              <a:t>Freepik</a:t>
            </a:r>
            <a:r>
              <a:rPr lang="en-US" sz="800" dirty="0"/>
              <a:t>&lt;/a&gt;</a:t>
            </a:r>
            <a:endParaRPr lang="de-DE" sz="800" dirty="0"/>
          </a:p>
        </p:txBody>
      </p:sp>
    </p:spTree>
    <p:extLst>
      <p:ext uri="{BB962C8B-B14F-4D97-AF65-F5344CB8AC3E}">
        <p14:creationId xmlns:p14="http://schemas.microsoft.com/office/powerpoint/2010/main" val="170217956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EC7E6-79EE-AAC0-675B-198069A642C5}"/>
              </a:ext>
            </a:extLst>
          </p:cNvPr>
          <p:cNvSpPr>
            <a:spLocks noGrp="1"/>
          </p:cNvSpPr>
          <p:nvPr>
            <p:ph type="title"/>
          </p:nvPr>
        </p:nvSpPr>
        <p:spPr/>
        <p:txBody>
          <a:bodyPr>
            <a:normAutofit/>
          </a:bodyPr>
          <a:lstStyle/>
          <a:p>
            <a:r>
              <a:rPr lang="de-DE" sz="2800" b="1" dirty="0">
                <a:latin typeface="Arial" panose="020B0604020202020204" pitchFamily="34" charset="0"/>
                <a:cs typeface="Arial" panose="020B0604020202020204" pitchFamily="34" charset="0"/>
              </a:rPr>
              <a:t> …vom Kindergarten in die Schule</a:t>
            </a:r>
            <a:endParaRPr lang="de-DE" sz="2800" dirty="0"/>
          </a:p>
        </p:txBody>
      </p:sp>
      <p:sp>
        <p:nvSpPr>
          <p:cNvPr id="3" name="Inhaltsplatzhalter 2">
            <a:extLst>
              <a:ext uri="{FF2B5EF4-FFF2-40B4-BE49-F238E27FC236}">
                <a16:creationId xmlns:a16="http://schemas.microsoft.com/office/drawing/2014/main" id="{38C37141-43E9-5BC3-6D93-1E31A29ECCC0}"/>
              </a:ext>
            </a:extLst>
          </p:cNvPr>
          <p:cNvSpPr>
            <a:spLocks noGrp="1"/>
          </p:cNvSpPr>
          <p:nvPr>
            <p:ph sz="half" idx="1"/>
          </p:nvPr>
        </p:nvSpPr>
        <p:spPr/>
        <p:txBody>
          <a:bodyPr>
            <a:normAutofit/>
          </a:bodyPr>
          <a:lstStyle/>
          <a:p>
            <a:r>
              <a:rPr lang="de-DE" sz="1800" b="1" dirty="0">
                <a:latin typeface="Arial" panose="020B0604020202020204" pitchFamily="34" charset="0"/>
                <a:cs typeface="Arial" panose="020B0604020202020204" pitchFamily="34" charset="0"/>
              </a:rPr>
              <a:t>Übergang vom Kindergarten in die Schule </a:t>
            </a:r>
          </a:p>
          <a:p>
            <a:pPr>
              <a:lnSpc>
                <a:spcPct val="100000"/>
              </a:lnSpc>
            </a:pPr>
            <a:r>
              <a:rPr lang="de-DE" sz="1400" dirty="0">
                <a:solidFill>
                  <a:schemeClr val="tx1"/>
                </a:solidFill>
                <a:latin typeface="Arial" panose="020B0604020202020204" pitchFamily="34" charset="0"/>
                <a:cs typeface="Arial" panose="020B0604020202020204" pitchFamily="34" charset="0"/>
              </a:rPr>
              <a:t>Im letzten Kindergartenjahr Ihres Kindes wird das Thema ‚Schule‘ intensiviert. Besondere Aktionen finden in dieser Zeit für die „Großen“ statt.</a:t>
            </a:r>
          </a:p>
          <a:p>
            <a:pPr>
              <a:lnSpc>
                <a:spcPct val="100000"/>
              </a:lnSpc>
            </a:pPr>
            <a:r>
              <a:rPr lang="de-DE" sz="1400" dirty="0">
                <a:solidFill>
                  <a:schemeClr val="tx1"/>
                </a:solidFill>
                <a:latin typeface="Arial" panose="020B0604020202020204" pitchFamily="34" charset="0"/>
                <a:cs typeface="Arial" panose="020B0604020202020204" pitchFamily="34" charset="0"/>
              </a:rPr>
              <a:t>Der  Höhepunkt ist die Entlassungsfeier und der „Rauswurf“ aus dem Kindergarten. Auch der Übergang vom Kindergarten in die Grundschule ist für das Kind und dessen Familie ein aufregender Schritt in die weitere Zukunft. Um den Kindern diesen Übergang zu erleichtern, ist eine gute Zusammenarbeit mit der Grundschule seit vielen Jahren wesentlicher Bestandteil unserer Einrichtung.</a:t>
            </a:r>
          </a:p>
          <a:p>
            <a:endParaRPr lang="de-DE" dirty="0"/>
          </a:p>
        </p:txBody>
      </p:sp>
      <p:pic>
        <p:nvPicPr>
          <p:cNvPr id="5" name="Grafik 4">
            <a:extLst>
              <a:ext uri="{FF2B5EF4-FFF2-40B4-BE49-F238E27FC236}">
                <a16:creationId xmlns:a16="http://schemas.microsoft.com/office/drawing/2014/main" id="{BB63A033-ADA8-306D-E80F-DB447C0B4AF3}"/>
              </a:ext>
            </a:extLst>
          </p:cNvPr>
          <p:cNvPicPr>
            <a:picLocks noChangeAspect="1"/>
          </p:cNvPicPr>
          <p:nvPr/>
        </p:nvPicPr>
        <p:blipFill>
          <a:blip r:embed="rId2"/>
          <a:stretch>
            <a:fillRect/>
          </a:stretch>
        </p:blipFill>
        <p:spPr>
          <a:xfrm>
            <a:off x="7664364" y="2131908"/>
            <a:ext cx="2760133" cy="2760133"/>
          </a:xfrm>
          <a:prstGeom prst="rect">
            <a:avLst/>
          </a:prstGeom>
        </p:spPr>
      </p:pic>
      <p:sp>
        <p:nvSpPr>
          <p:cNvPr id="6" name="Textfeld 5">
            <a:extLst>
              <a:ext uri="{FF2B5EF4-FFF2-40B4-BE49-F238E27FC236}">
                <a16:creationId xmlns:a16="http://schemas.microsoft.com/office/drawing/2014/main" id="{4A49F7C9-C5B7-418F-55D7-862E6CF5E20D}"/>
              </a:ext>
            </a:extLst>
          </p:cNvPr>
          <p:cNvSpPr txBox="1"/>
          <p:nvPr/>
        </p:nvSpPr>
        <p:spPr>
          <a:xfrm>
            <a:off x="6941310" y="5057989"/>
            <a:ext cx="4206240" cy="338554"/>
          </a:xfrm>
          <a:prstGeom prst="rect">
            <a:avLst/>
          </a:prstGeom>
          <a:noFill/>
        </p:spPr>
        <p:txBody>
          <a:bodyPr wrap="square">
            <a:spAutoFit/>
          </a:bodyPr>
          <a:lstStyle/>
          <a:p>
            <a:r>
              <a:rPr lang="en-US" sz="800" dirty="0"/>
              <a:t>Image by &lt;a </a:t>
            </a:r>
            <a:r>
              <a:rPr lang="en-US" sz="800" dirty="0" err="1"/>
              <a:t>href</a:t>
            </a:r>
            <a:r>
              <a:rPr lang="en-US" sz="800" dirty="0"/>
              <a:t>="https://de.freepik.com/</a:t>
            </a:r>
            <a:r>
              <a:rPr lang="en-US" sz="800" dirty="0" err="1"/>
              <a:t>vektoren-kostenlos</a:t>
            </a:r>
            <a:r>
              <a:rPr lang="en-US" sz="800" dirty="0"/>
              <a:t>/verbindungspuzzlespiel-der-leute-bessert-illustration-aus_4087243.htm#&amp;position=1&amp;from_view=undefined"&gt;</a:t>
            </a:r>
            <a:r>
              <a:rPr lang="en-US" sz="800" dirty="0" err="1"/>
              <a:t>Freepik</a:t>
            </a:r>
            <a:r>
              <a:rPr lang="en-US" sz="800" dirty="0"/>
              <a:t>&lt;/a&gt;</a:t>
            </a:r>
            <a:endParaRPr lang="de-DE" sz="800" dirty="0"/>
          </a:p>
        </p:txBody>
      </p:sp>
    </p:spTree>
    <p:extLst>
      <p:ext uri="{BB962C8B-B14F-4D97-AF65-F5344CB8AC3E}">
        <p14:creationId xmlns:p14="http://schemas.microsoft.com/office/powerpoint/2010/main" val="355316668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0BFF844-E227-55E6-33CB-FEC5174F94D2}"/>
              </a:ext>
            </a:extLst>
          </p:cNvPr>
          <p:cNvSpPr>
            <a:spLocks noGrp="1"/>
          </p:cNvSpPr>
          <p:nvPr>
            <p:ph type="title"/>
          </p:nvPr>
        </p:nvSpPr>
        <p:spPr/>
        <p:txBody>
          <a:bodyPr/>
          <a:lstStyle/>
          <a:p>
            <a:r>
              <a:rPr lang="de-DE" b="1" dirty="0">
                <a:latin typeface="Arial" panose="020B0604020202020204" pitchFamily="34" charset="0"/>
                <a:cs typeface="Arial" panose="020B0604020202020204" pitchFamily="34" charset="0"/>
              </a:rPr>
              <a:t>Besonderheit unserer KiTa</a:t>
            </a:r>
          </a:p>
        </p:txBody>
      </p:sp>
      <p:sp>
        <p:nvSpPr>
          <p:cNvPr id="6" name="Textplatzhalter 5">
            <a:extLst>
              <a:ext uri="{FF2B5EF4-FFF2-40B4-BE49-F238E27FC236}">
                <a16:creationId xmlns:a16="http://schemas.microsoft.com/office/drawing/2014/main" id="{5E5185F6-EBAD-67F0-FAB0-FDDBE5B91367}"/>
              </a:ext>
            </a:extLst>
          </p:cNvPr>
          <p:cNvSpPr>
            <a:spLocks noGrp="1"/>
          </p:cNvSpPr>
          <p:nvPr>
            <p:ph type="body" idx="1"/>
          </p:nvPr>
        </p:nvSpPr>
        <p:spPr/>
        <p:txBody>
          <a:bodyPr>
            <a:normAutofit/>
          </a:bodyPr>
          <a:lstStyle/>
          <a:p>
            <a:r>
              <a:rPr lang="de-DE" sz="1800" dirty="0"/>
              <a:t>Übergang von Krippe in den Kindergarten </a:t>
            </a:r>
          </a:p>
        </p:txBody>
      </p:sp>
      <p:sp>
        <p:nvSpPr>
          <p:cNvPr id="9" name="Inhaltsplatzhalter 8">
            <a:extLst>
              <a:ext uri="{FF2B5EF4-FFF2-40B4-BE49-F238E27FC236}">
                <a16:creationId xmlns:a16="http://schemas.microsoft.com/office/drawing/2014/main" id="{F8EDB1A6-3B84-0C5D-E141-8E720C0DA5C3}"/>
              </a:ext>
            </a:extLst>
          </p:cNvPr>
          <p:cNvSpPr>
            <a:spLocks noGrp="1"/>
          </p:cNvSpPr>
          <p:nvPr>
            <p:ph sz="quarter" idx="4"/>
          </p:nvPr>
        </p:nvSpPr>
        <p:spPr>
          <a:xfrm>
            <a:off x="6080760" y="2221486"/>
            <a:ext cx="4754880" cy="4026914"/>
          </a:xfrm>
        </p:spPr>
        <p:txBody>
          <a:bodyPr>
            <a:normAutofit fontScale="62500" lnSpcReduction="20000"/>
          </a:bodyPr>
          <a:lstStyle/>
          <a:p>
            <a:pPr>
              <a:lnSpc>
                <a:spcPct val="120000"/>
              </a:lnSpc>
            </a:pPr>
            <a:r>
              <a:rPr lang="de-DE" dirty="0">
                <a:solidFill>
                  <a:schemeClr val="tx1"/>
                </a:solidFill>
                <a:latin typeface="Arial" panose="020B0604020202020204" pitchFamily="34" charset="0"/>
                <a:ea typeface="Calibri" panose="020F0502020204030204" pitchFamily="34" charset="0"/>
                <a:cs typeface="Arial" panose="020B0604020202020204" pitchFamily="34" charset="0"/>
              </a:rPr>
              <a:t>Das Haus verbindet Krippe und Kindergarten zu einer Einheit. Dies wird durch die gemeinsame Nutzung des Hauses sowie gemeinsame Aktivitäten und Feste verdeutlicht. Die enge Zusammenarbeit von Kindergarten und Krippe, wie z.B. durch </a:t>
            </a:r>
          </a:p>
          <a:p>
            <a:pPr>
              <a:lnSpc>
                <a:spcPct val="120000"/>
              </a:lnSpc>
              <a:buFont typeface="Wingdings" panose="05000000000000000000" pitchFamily="2" charset="2"/>
              <a:buChar char="Ø"/>
            </a:pPr>
            <a:r>
              <a:rPr lang="de-DE" dirty="0">
                <a:solidFill>
                  <a:schemeClr val="tx1"/>
                </a:solidFill>
                <a:latin typeface="Arial" panose="020B0604020202020204" pitchFamily="34" charset="0"/>
                <a:ea typeface="Calibri" panose="020F0502020204030204" pitchFamily="34" charset="0"/>
                <a:cs typeface="Arial" panose="020B0604020202020204" pitchFamily="34" charset="0"/>
              </a:rPr>
              <a:t>Besuche der älteren Krippenkinder im Kindergarten </a:t>
            </a:r>
          </a:p>
          <a:p>
            <a:pPr>
              <a:lnSpc>
                <a:spcPct val="120000"/>
              </a:lnSpc>
              <a:buFont typeface="Wingdings" panose="05000000000000000000" pitchFamily="2" charset="2"/>
              <a:buChar char="Ø"/>
            </a:pPr>
            <a:r>
              <a:rPr lang="de-DE" dirty="0">
                <a:solidFill>
                  <a:schemeClr val="tx1"/>
                </a:solidFill>
                <a:latin typeface="Arial" panose="020B0604020202020204" pitchFamily="34" charset="0"/>
                <a:ea typeface="Calibri" panose="020F0502020204030204" pitchFamily="34" charset="0"/>
                <a:cs typeface="Arial" panose="020B0604020202020204" pitchFamily="34" charset="0"/>
              </a:rPr>
              <a:t> gemeinsame Gottesdienste, Feste und Feiern </a:t>
            </a:r>
          </a:p>
          <a:p>
            <a:pPr>
              <a:lnSpc>
                <a:spcPct val="120000"/>
              </a:lnSpc>
              <a:buFont typeface="Wingdings" panose="05000000000000000000" pitchFamily="2" charset="2"/>
              <a:buChar char="Ø"/>
            </a:pPr>
            <a:r>
              <a:rPr lang="de-DE" dirty="0">
                <a:solidFill>
                  <a:schemeClr val="tx1"/>
                </a:solidFill>
                <a:latin typeface="Arial" panose="020B0604020202020204" pitchFamily="34" charset="0"/>
                <a:ea typeface="Calibri" panose="020F0502020204030204" pitchFamily="34" charset="0"/>
                <a:cs typeface="Arial" panose="020B0604020202020204" pitchFamily="34" charset="0"/>
              </a:rPr>
              <a:t> gegenseitiges Aushelfen bei Urlaub, Fortbildungen oder Krankheit des Personals erleichtern den Krippenkindern den Übergang in den Kindergarten. </a:t>
            </a:r>
          </a:p>
          <a:p>
            <a:pPr>
              <a:lnSpc>
                <a:spcPct val="120000"/>
              </a:lnSpc>
              <a:buFont typeface="Wingdings" panose="05000000000000000000" pitchFamily="2" charset="2"/>
              <a:buChar char="Ø"/>
            </a:pPr>
            <a:r>
              <a:rPr lang="de-DE" dirty="0">
                <a:solidFill>
                  <a:schemeClr val="tx1"/>
                </a:solidFill>
                <a:latin typeface="Arial" panose="020B0604020202020204" pitchFamily="34" charset="0"/>
                <a:ea typeface="Calibri" panose="020F0502020204030204" pitchFamily="34" charset="0"/>
                <a:cs typeface="Arial" panose="020B0604020202020204" pitchFamily="34" charset="0"/>
              </a:rPr>
              <a:t>Trotzdem bedarf es einer gewissen Zeit bis sich das Krippenkind dann als Kindergartenkind fühlt und sich zurechtfindet. Hierbei ist der enge Austausch zwischen Eltern und Personal sehr wichtig. </a:t>
            </a:r>
            <a:endParaRPr lang="de-DE" dirty="0">
              <a:solidFill>
                <a:schemeClr val="tx1"/>
              </a:solidFill>
              <a:latin typeface="Arial" panose="020B0604020202020204" pitchFamily="34" charset="0"/>
              <a:cs typeface="Arial" panose="020B0604020202020204" pitchFamily="34" charset="0"/>
            </a:endParaRPr>
          </a:p>
          <a:p>
            <a:endParaRPr lang="de-DE" dirty="0"/>
          </a:p>
        </p:txBody>
      </p:sp>
      <p:pic>
        <p:nvPicPr>
          <p:cNvPr id="3" name="Grafik 2">
            <a:extLst>
              <a:ext uri="{FF2B5EF4-FFF2-40B4-BE49-F238E27FC236}">
                <a16:creationId xmlns:a16="http://schemas.microsoft.com/office/drawing/2014/main" id="{EB2B4EBA-F352-1A40-278F-B4C217528BC3}"/>
              </a:ext>
            </a:extLst>
          </p:cNvPr>
          <p:cNvPicPr>
            <a:picLocks noChangeAspect="1"/>
          </p:cNvPicPr>
          <p:nvPr/>
        </p:nvPicPr>
        <p:blipFill>
          <a:blip r:embed="rId2"/>
          <a:stretch>
            <a:fillRect/>
          </a:stretch>
        </p:blipFill>
        <p:spPr>
          <a:xfrm>
            <a:off x="2031660" y="3009732"/>
            <a:ext cx="2760133" cy="2760133"/>
          </a:xfrm>
          <a:prstGeom prst="rect">
            <a:avLst/>
          </a:prstGeom>
        </p:spPr>
      </p:pic>
      <p:sp>
        <p:nvSpPr>
          <p:cNvPr id="7" name="Textfeld 6">
            <a:extLst>
              <a:ext uri="{FF2B5EF4-FFF2-40B4-BE49-F238E27FC236}">
                <a16:creationId xmlns:a16="http://schemas.microsoft.com/office/drawing/2014/main" id="{593D5451-2C10-4884-2BB6-57607AF53D4A}"/>
              </a:ext>
            </a:extLst>
          </p:cNvPr>
          <p:cNvSpPr txBox="1"/>
          <p:nvPr/>
        </p:nvSpPr>
        <p:spPr>
          <a:xfrm>
            <a:off x="1143000" y="5831569"/>
            <a:ext cx="4498848" cy="338554"/>
          </a:xfrm>
          <a:prstGeom prst="rect">
            <a:avLst/>
          </a:prstGeom>
          <a:noFill/>
        </p:spPr>
        <p:txBody>
          <a:bodyPr wrap="square">
            <a:spAutoFit/>
          </a:bodyPr>
          <a:lstStyle/>
          <a:p>
            <a:r>
              <a:rPr lang="en-US" sz="800" dirty="0"/>
              <a:t>Image by &lt;a </a:t>
            </a:r>
            <a:r>
              <a:rPr lang="en-US" sz="800" dirty="0" err="1"/>
              <a:t>href</a:t>
            </a:r>
            <a:r>
              <a:rPr lang="en-US" sz="800" dirty="0"/>
              <a:t>="https://de.freepik.com/</a:t>
            </a:r>
            <a:r>
              <a:rPr lang="en-US" sz="800" dirty="0" err="1"/>
              <a:t>vektoren-kostenlos</a:t>
            </a:r>
            <a:r>
              <a:rPr lang="en-US" sz="800" dirty="0"/>
              <a:t>/verbindungspuzzlespiel-der-leute-bessert-illustration-aus_4087243.htm#&amp;position=1&amp;from_view=undefined"&gt;</a:t>
            </a:r>
            <a:r>
              <a:rPr lang="en-US" sz="800" dirty="0" err="1"/>
              <a:t>Freepik</a:t>
            </a:r>
            <a:r>
              <a:rPr lang="en-US" sz="800" dirty="0"/>
              <a:t>&lt;/a&gt;</a:t>
            </a:r>
            <a:endParaRPr lang="de-DE" sz="800" dirty="0"/>
          </a:p>
        </p:txBody>
      </p:sp>
    </p:spTree>
    <p:extLst>
      <p:ext uri="{BB962C8B-B14F-4D97-AF65-F5344CB8AC3E}">
        <p14:creationId xmlns:p14="http://schemas.microsoft.com/office/powerpoint/2010/main" val="129567839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51BFB-4CD8-4820-89F6-78190F01412E}"/>
              </a:ext>
            </a:extLst>
          </p:cNvPr>
          <p:cNvSpPr>
            <a:spLocks noGrp="1"/>
          </p:cNvSpPr>
          <p:nvPr>
            <p:ph type="title"/>
          </p:nvPr>
        </p:nvSpPr>
        <p:spPr>
          <a:xfrm>
            <a:off x="813816" y="866447"/>
            <a:ext cx="6094476" cy="723037"/>
          </a:xfrm>
        </p:spPr>
        <p:txBody>
          <a:bodyPr/>
          <a:lstStyle/>
          <a:p>
            <a:r>
              <a:rPr lang="de-DE" sz="4400" dirty="0">
                <a:latin typeface="Arial" panose="020B0604020202020204" pitchFamily="34" charset="0"/>
                <a:cs typeface="Arial" panose="020B0604020202020204" pitchFamily="34" charset="0"/>
              </a:rPr>
              <a:t>Ernährungskonzept</a:t>
            </a:r>
          </a:p>
        </p:txBody>
      </p:sp>
      <p:sp>
        <p:nvSpPr>
          <p:cNvPr id="5" name="Rechteck 4">
            <a:extLst>
              <a:ext uri="{FF2B5EF4-FFF2-40B4-BE49-F238E27FC236}">
                <a16:creationId xmlns:a16="http://schemas.microsoft.com/office/drawing/2014/main" id="{7FE38568-82E6-4942-8A28-F0769A1612FB}"/>
              </a:ext>
            </a:extLst>
          </p:cNvPr>
          <p:cNvSpPr/>
          <p:nvPr/>
        </p:nvSpPr>
        <p:spPr>
          <a:xfrm>
            <a:off x="5659755" y="2067205"/>
            <a:ext cx="5501640" cy="3323987"/>
          </a:xfrm>
          <a:prstGeom prst="rect">
            <a:avLst/>
          </a:prstGeom>
        </p:spPr>
        <p:txBody>
          <a:bodyPr wrap="square">
            <a:spAutoFit/>
          </a:bodyPr>
          <a:lstStyle/>
          <a:p>
            <a:r>
              <a:rPr lang="de-DE" sz="1400" dirty="0">
                <a:latin typeface="Arial" panose="020B0604020202020204" pitchFamily="34" charset="0"/>
                <a:cs typeface="Arial" panose="020B0604020202020204" pitchFamily="34" charset="0"/>
              </a:rPr>
              <a:t>Unser Mittagessen wird in unserer KiTa täglich frisch zubereitet.</a:t>
            </a:r>
          </a:p>
          <a:p>
            <a:r>
              <a:rPr lang="de-DE" sz="1400" dirty="0">
                <a:latin typeface="Arial" panose="020B0604020202020204" pitchFamily="34" charset="0"/>
                <a:cs typeface="Arial" panose="020B0604020202020204" pitchFamily="34" charset="0"/>
              </a:rPr>
              <a:t>Die gesunde Ernährung der Kinder liegt uns am Herzen. Deshalb legen wir großen Wert auf frische Speisen, die unsere Hauswirtschaftskräfte regional, saisonal und liebevoll zubereiten. Unser Speiseplan enthält ausgewogene und leckere Speisen nach den Qualitätsstandards der  Deutschen Gesellschaft für Ernährung (DGE) . Er stellt dabei einen ausbalancierten Mix zwischen den absoluten Wunschgerichten der Kinder und neuen Geschmackskomponenten dar. </a:t>
            </a:r>
          </a:p>
          <a:p>
            <a:r>
              <a:rPr lang="de-DE" sz="1400" dirty="0">
                <a:latin typeface="Arial" panose="020B0604020202020204" pitchFamily="34" charset="0"/>
                <a:cs typeface="Arial" panose="020B0604020202020204" pitchFamily="34" charset="0"/>
              </a:rPr>
              <a:t>Nach einem Gebet dürfen die älteren Kinder selbstständig ihr Essen nehmen. Die jüngeren Kinder erhalten individuelle Unterstützung, wobei wir die Eigenständigkeit eines jeden Kindes im Blick behalten.</a:t>
            </a:r>
          </a:p>
          <a:p>
            <a:r>
              <a:rPr lang="de-DE" sz="1400" dirty="0">
                <a:latin typeface="Arial" panose="020B0604020202020204" pitchFamily="34" charset="0"/>
                <a:cs typeface="Arial" panose="020B0604020202020204" pitchFamily="34" charset="0"/>
              </a:rPr>
              <a:t>Während des Essens nehmen wir uns viel Zeit für gemeinsame Gespräche. </a:t>
            </a:r>
            <a:endParaRPr lang="de-DE" dirty="0"/>
          </a:p>
        </p:txBody>
      </p:sp>
      <p:pic>
        <p:nvPicPr>
          <p:cNvPr id="7" name="Grafik 6">
            <a:extLst>
              <a:ext uri="{FF2B5EF4-FFF2-40B4-BE49-F238E27FC236}">
                <a16:creationId xmlns:a16="http://schemas.microsoft.com/office/drawing/2014/main" id="{876AC049-B818-4A81-9072-612FC20A262C}"/>
              </a:ext>
            </a:extLst>
          </p:cNvPr>
          <p:cNvPicPr>
            <a:picLocks noChangeAspect="1"/>
          </p:cNvPicPr>
          <p:nvPr/>
        </p:nvPicPr>
        <p:blipFill>
          <a:blip r:embed="rId2"/>
          <a:stretch>
            <a:fillRect/>
          </a:stretch>
        </p:blipFill>
        <p:spPr>
          <a:xfrm>
            <a:off x="813816" y="2299716"/>
            <a:ext cx="4029456" cy="3022092"/>
          </a:xfrm>
          <a:prstGeom prst="rect">
            <a:avLst/>
          </a:prstGeom>
        </p:spPr>
      </p:pic>
    </p:spTree>
    <p:extLst>
      <p:ext uri="{BB962C8B-B14F-4D97-AF65-F5344CB8AC3E}">
        <p14:creationId xmlns:p14="http://schemas.microsoft.com/office/powerpoint/2010/main" val="398467730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ussdiagramm: Verbinder 4">
            <a:extLst>
              <a:ext uri="{FF2B5EF4-FFF2-40B4-BE49-F238E27FC236}">
                <a16:creationId xmlns:a16="http://schemas.microsoft.com/office/drawing/2014/main" id="{D6185242-B3DC-4C0A-8B8B-C129F557AB75}"/>
              </a:ext>
            </a:extLst>
          </p:cNvPr>
          <p:cNvSpPr/>
          <p:nvPr/>
        </p:nvSpPr>
        <p:spPr>
          <a:xfrm>
            <a:off x="4710834" y="2651192"/>
            <a:ext cx="2271366" cy="2231807"/>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accent1">
                  <a:lumMod val="60000"/>
                  <a:lumOff val="40000"/>
                </a:schemeClr>
              </a:solidFill>
            </a:endParaRPr>
          </a:p>
          <a:p>
            <a:pPr algn="ctr"/>
            <a:endParaRPr lang="de-DE" sz="1400" dirty="0">
              <a:solidFill>
                <a:schemeClr val="bg1"/>
              </a:solidFill>
            </a:endParaRPr>
          </a:p>
          <a:p>
            <a:pPr algn="ctr"/>
            <a:endParaRPr lang="de-DE" sz="1400" dirty="0">
              <a:solidFill>
                <a:schemeClr val="accent1">
                  <a:lumMod val="60000"/>
                  <a:lumOff val="40000"/>
                </a:schemeClr>
              </a:solidFill>
            </a:endParaRPr>
          </a:p>
          <a:p>
            <a:pPr algn="ctr"/>
            <a:r>
              <a:rPr lang="de-DE" sz="1200" b="1" dirty="0">
                <a:solidFill>
                  <a:schemeClr val="bg1"/>
                </a:solidFill>
                <a:latin typeface="Arial" panose="020B0604020202020204" pitchFamily="34" charset="0"/>
                <a:cs typeface="Arial" panose="020B0604020202020204" pitchFamily="34" charset="0"/>
              </a:rPr>
              <a:t>Wir sind verbunden mit:</a:t>
            </a:r>
          </a:p>
        </p:txBody>
      </p:sp>
      <p:pic>
        <p:nvPicPr>
          <p:cNvPr id="6" name="Grafik 5">
            <a:extLst>
              <a:ext uri="{FF2B5EF4-FFF2-40B4-BE49-F238E27FC236}">
                <a16:creationId xmlns:a16="http://schemas.microsoft.com/office/drawing/2014/main" id="{F77E1C76-3FD4-4ECE-B73B-CA7A823C8D1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8489" y="3237082"/>
            <a:ext cx="1456055" cy="504825"/>
          </a:xfrm>
          <a:prstGeom prst="rect">
            <a:avLst/>
          </a:prstGeom>
          <a:noFill/>
          <a:ln>
            <a:noFill/>
          </a:ln>
        </p:spPr>
      </p:pic>
      <p:sp>
        <p:nvSpPr>
          <p:cNvPr id="18" name="Textfeld 17">
            <a:extLst>
              <a:ext uri="{FF2B5EF4-FFF2-40B4-BE49-F238E27FC236}">
                <a16:creationId xmlns:a16="http://schemas.microsoft.com/office/drawing/2014/main" id="{E2A25217-FAC2-4597-97B0-5B4B46926ED3}"/>
              </a:ext>
            </a:extLst>
          </p:cNvPr>
          <p:cNvSpPr txBox="1"/>
          <p:nvPr/>
        </p:nvSpPr>
        <p:spPr>
          <a:xfrm>
            <a:off x="2561812" y="1608727"/>
            <a:ext cx="1894901" cy="276999"/>
          </a:xfrm>
          <a:prstGeom prst="rect">
            <a:avLst/>
          </a:prstGeom>
          <a:solidFill>
            <a:srgbClr val="C00000"/>
          </a:solidFill>
        </p:spPr>
        <p:txBody>
          <a:bodyPr wrap="square" rtlCol="0">
            <a:spAutoFit/>
          </a:bodyPr>
          <a:lstStyle/>
          <a:p>
            <a:r>
              <a:rPr lang="de-DE" sz="1200" dirty="0">
                <a:latin typeface="Arial" panose="020B0604020202020204" pitchFamily="34" charset="0"/>
                <a:cs typeface="Arial" panose="020B0604020202020204" pitchFamily="34" charset="0"/>
              </a:rPr>
              <a:t>Eltern</a:t>
            </a:r>
          </a:p>
        </p:txBody>
      </p:sp>
      <p:sp>
        <p:nvSpPr>
          <p:cNvPr id="19" name="Textfeld 18">
            <a:extLst>
              <a:ext uri="{FF2B5EF4-FFF2-40B4-BE49-F238E27FC236}">
                <a16:creationId xmlns:a16="http://schemas.microsoft.com/office/drawing/2014/main" id="{47891368-38DD-4FE4-AB09-B1B295BF143D}"/>
              </a:ext>
            </a:extLst>
          </p:cNvPr>
          <p:cNvSpPr txBox="1"/>
          <p:nvPr/>
        </p:nvSpPr>
        <p:spPr>
          <a:xfrm>
            <a:off x="4824020" y="2003315"/>
            <a:ext cx="1894901" cy="369332"/>
          </a:xfrm>
          <a:prstGeom prst="rect">
            <a:avLst/>
          </a:prstGeom>
          <a:solidFill>
            <a:srgbClr val="92D050"/>
          </a:solidFill>
        </p:spPr>
        <p:txBody>
          <a:bodyPr wrap="square" rtlCol="0">
            <a:spAutoFit/>
          </a:bodyPr>
          <a:lstStyle/>
          <a:p>
            <a:r>
              <a:rPr lang="de-DE" sz="1200" dirty="0"/>
              <a:t>Politische</a:t>
            </a:r>
            <a:r>
              <a:rPr lang="de-DE" dirty="0"/>
              <a:t> </a:t>
            </a:r>
            <a:r>
              <a:rPr lang="de-DE" sz="1200" dirty="0">
                <a:latin typeface="Arial" panose="020B0604020202020204" pitchFamily="34" charset="0"/>
                <a:cs typeface="Arial" panose="020B0604020202020204" pitchFamily="34" charset="0"/>
              </a:rPr>
              <a:t>Gemeinde</a:t>
            </a:r>
            <a:r>
              <a:rPr lang="de-DE" dirty="0"/>
              <a:t> </a:t>
            </a:r>
          </a:p>
        </p:txBody>
      </p:sp>
      <p:sp>
        <p:nvSpPr>
          <p:cNvPr id="21" name="Textfeld 20">
            <a:extLst>
              <a:ext uri="{FF2B5EF4-FFF2-40B4-BE49-F238E27FC236}">
                <a16:creationId xmlns:a16="http://schemas.microsoft.com/office/drawing/2014/main" id="{C73B75D6-335C-4A6A-842E-C72C7A441860}"/>
              </a:ext>
            </a:extLst>
          </p:cNvPr>
          <p:cNvSpPr txBox="1"/>
          <p:nvPr/>
        </p:nvSpPr>
        <p:spPr>
          <a:xfrm>
            <a:off x="557241" y="2651192"/>
            <a:ext cx="1894901" cy="276999"/>
          </a:xfrm>
          <a:prstGeom prst="rect">
            <a:avLst/>
          </a:prstGeom>
          <a:solidFill>
            <a:srgbClr val="FCBA62"/>
          </a:solidFill>
        </p:spPr>
        <p:txBody>
          <a:bodyPr wrap="square" rtlCol="0">
            <a:spAutoFit/>
          </a:bodyPr>
          <a:lstStyle/>
          <a:p>
            <a:r>
              <a:rPr lang="de-DE" sz="1200" dirty="0">
                <a:latin typeface="Arial" panose="020B0604020202020204" pitchFamily="34" charset="0"/>
                <a:cs typeface="Arial" panose="020B0604020202020204" pitchFamily="34" charset="0"/>
              </a:rPr>
              <a:t>Therapeuten</a:t>
            </a:r>
          </a:p>
        </p:txBody>
      </p:sp>
      <p:sp>
        <p:nvSpPr>
          <p:cNvPr id="24" name="Textfeld 23">
            <a:extLst>
              <a:ext uri="{FF2B5EF4-FFF2-40B4-BE49-F238E27FC236}">
                <a16:creationId xmlns:a16="http://schemas.microsoft.com/office/drawing/2014/main" id="{E4CFD69F-A904-43C1-A345-857FDBE75C1C}"/>
              </a:ext>
            </a:extLst>
          </p:cNvPr>
          <p:cNvSpPr txBox="1"/>
          <p:nvPr/>
        </p:nvSpPr>
        <p:spPr>
          <a:xfrm>
            <a:off x="557240" y="3220932"/>
            <a:ext cx="1894901" cy="369332"/>
          </a:xfrm>
          <a:prstGeom prst="rect">
            <a:avLst/>
          </a:prstGeom>
          <a:solidFill>
            <a:srgbClr val="BA06A5"/>
          </a:solidFill>
        </p:spPr>
        <p:txBody>
          <a:bodyPr wrap="square" rtlCol="0">
            <a:spAutoFit/>
          </a:bodyPr>
          <a:lstStyle/>
          <a:p>
            <a:r>
              <a:rPr lang="de-DE" sz="1200" dirty="0"/>
              <a:t>Caritas</a:t>
            </a:r>
            <a:r>
              <a:rPr lang="de-DE" dirty="0"/>
              <a:t> </a:t>
            </a:r>
            <a:r>
              <a:rPr lang="de-DE" sz="1200" dirty="0">
                <a:latin typeface="Arial" panose="020B0604020202020204" pitchFamily="34" charset="0"/>
                <a:cs typeface="Arial" panose="020B0604020202020204" pitchFamily="34" charset="0"/>
              </a:rPr>
              <a:t>Fachberatung</a:t>
            </a:r>
          </a:p>
        </p:txBody>
      </p:sp>
      <p:sp>
        <p:nvSpPr>
          <p:cNvPr id="25" name="Textfeld 24">
            <a:extLst>
              <a:ext uri="{FF2B5EF4-FFF2-40B4-BE49-F238E27FC236}">
                <a16:creationId xmlns:a16="http://schemas.microsoft.com/office/drawing/2014/main" id="{46F839AE-D3DC-436E-A9A3-D1691E9B043F}"/>
              </a:ext>
            </a:extLst>
          </p:cNvPr>
          <p:cNvSpPr txBox="1"/>
          <p:nvPr/>
        </p:nvSpPr>
        <p:spPr>
          <a:xfrm>
            <a:off x="557239" y="3832940"/>
            <a:ext cx="1894901" cy="276999"/>
          </a:xfrm>
          <a:prstGeom prst="rect">
            <a:avLst/>
          </a:prstGeom>
          <a:solidFill>
            <a:srgbClr val="FFC000"/>
          </a:solidFill>
        </p:spPr>
        <p:txBody>
          <a:bodyPr wrap="square" rtlCol="0">
            <a:spAutoFit/>
          </a:bodyPr>
          <a:lstStyle/>
          <a:p>
            <a:r>
              <a:rPr lang="de-DE" sz="1200" dirty="0">
                <a:latin typeface="Arial" panose="020B0604020202020204" pitchFamily="34" charset="0"/>
                <a:cs typeface="Arial" panose="020B0604020202020204" pitchFamily="34" charset="0"/>
              </a:rPr>
              <a:t>Fotograf/Presse</a:t>
            </a:r>
          </a:p>
        </p:txBody>
      </p:sp>
      <p:sp>
        <p:nvSpPr>
          <p:cNvPr id="26" name="Textfeld 25">
            <a:extLst>
              <a:ext uri="{FF2B5EF4-FFF2-40B4-BE49-F238E27FC236}">
                <a16:creationId xmlns:a16="http://schemas.microsoft.com/office/drawing/2014/main" id="{00D7574D-705F-4D94-A1B9-C21E85396424}"/>
              </a:ext>
            </a:extLst>
          </p:cNvPr>
          <p:cNvSpPr txBox="1"/>
          <p:nvPr/>
        </p:nvSpPr>
        <p:spPr>
          <a:xfrm>
            <a:off x="754683" y="4424352"/>
            <a:ext cx="1894901" cy="369332"/>
          </a:xfrm>
          <a:prstGeom prst="rect">
            <a:avLst/>
          </a:prstGeom>
          <a:solidFill>
            <a:srgbClr val="C00000"/>
          </a:solidFill>
        </p:spPr>
        <p:txBody>
          <a:bodyPr wrap="square" rtlCol="0">
            <a:spAutoFit/>
          </a:bodyPr>
          <a:lstStyle/>
          <a:p>
            <a:r>
              <a:rPr lang="de-DE" sz="1200" dirty="0">
                <a:latin typeface="Arial" panose="020B0604020202020204" pitchFamily="34" charset="0"/>
                <a:cs typeface="Arial" panose="020B0604020202020204" pitchFamily="34" charset="0"/>
              </a:rPr>
              <a:t>Kinderärzte</a:t>
            </a:r>
            <a:r>
              <a:rPr lang="de-DE" dirty="0"/>
              <a:t> </a:t>
            </a:r>
          </a:p>
        </p:txBody>
      </p:sp>
      <p:sp>
        <p:nvSpPr>
          <p:cNvPr id="27" name="Textfeld 26">
            <a:extLst>
              <a:ext uri="{FF2B5EF4-FFF2-40B4-BE49-F238E27FC236}">
                <a16:creationId xmlns:a16="http://schemas.microsoft.com/office/drawing/2014/main" id="{F370530F-DF5D-498A-8614-CCBC4420211A}"/>
              </a:ext>
            </a:extLst>
          </p:cNvPr>
          <p:cNvSpPr txBox="1"/>
          <p:nvPr/>
        </p:nvSpPr>
        <p:spPr>
          <a:xfrm>
            <a:off x="4823208" y="1147062"/>
            <a:ext cx="1894901" cy="461665"/>
          </a:xfrm>
          <a:prstGeom prst="rect">
            <a:avLst/>
          </a:prstGeom>
          <a:solidFill>
            <a:srgbClr val="06BA9C"/>
          </a:solidFill>
        </p:spPr>
        <p:txBody>
          <a:bodyPr wrap="square" rtlCol="0">
            <a:spAutoFit/>
          </a:bodyPr>
          <a:lstStyle/>
          <a:p>
            <a:r>
              <a:rPr lang="de-DE" sz="1200" dirty="0">
                <a:latin typeface="Arial" panose="020B0604020202020204" pitchFamily="34" charset="0"/>
                <a:cs typeface="Arial" panose="020B0604020202020204" pitchFamily="34" charset="0"/>
              </a:rPr>
              <a:t>Kirchengemeinde St. Anna</a:t>
            </a:r>
          </a:p>
        </p:txBody>
      </p:sp>
      <p:sp>
        <p:nvSpPr>
          <p:cNvPr id="28" name="Textfeld 27">
            <a:extLst>
              <a:ext uri="{FF2B5EF4-FFF2-40B4-BE49-F238E27FC236}">
                <a16:creationId xmlns:a16="http://schemas.microsoft.com/office/drawing/2014/main" id="{4741848B-F4AF-477F-961F-165105121204}"/>
              </a:ext>
            </a:extLst>
          </p:cNvPr>
          <p:cNvSpPr txBox="1"/>
          <p:nvPr/>
        </p:nvSpPr>
        <p:spPr>
          <a:xfrm>
            <a:off x="9353015" y="3405598"/>
            <a:ext cx="1894901" cy="276999"/>
          </a:xfrm>
          <a:prstGeom prst="rect">
            <a:avLst/>
          </a:prstGeom>
          <a:solidFill>
            <a:srgbClr val="BA06A5"/>
          </a:solidFill>
        </p:spPr>
        <p:txBody>
          <a:bodyPr wrap="square" rtlCol="0">
            <a:spAutoFit/>
          </a:bodyPr>
          <a:lstStyle/>
          <a:p>
            <a:r>
              <a:rPr lang="de-DE" sz="1200" dirty="0">
                <a:latin typeface="Arial" panose="020B0604020202020204" pitchFamily="34" charset="0"/>
                <a:cs typeface="Arial" panose="020B0604020202020204" pitchFamily="34" charset="0"/>
              </a:rPr>
              <a:t>Sozialraum Team </a:t>
            </a:r>
          </a:p>
        </p:txBody>
      </p:sp>
      <p:sp>
        <p:nvSpPr>
          <p:cNvPr id="29" name="Textfeld 28">
            <a:extLst>
              <a:ext uri="{FF2B5EF4-FFF2-40B4-BE49-F238E27FC236}">
                <a16:creationId xmlns:a16="http://schemas.microsoft.com/office/drawing/2014/main" id="{CDCF8478-1190-4EB4-B1F9-9A78991F177B}"/>
              </a:ext>
            </a:extLst>
          </p:cNvPr>
          <p:cNvSpPr txBox="1"/>
          <p:nvPr/>
        </p:nvSpPr>
        <p:spPr>
          <a:xfrm>
            <a:off x="733511" y="2152113"/>
            <a:ext cx="1894901" cy="276999"/>
          </a:xfrm>
          <a:prstGeom prst="rect">
            <a:avLst/>
          </a:prstGeom>
          <a:solidFill>
            <a:srgbClr val="33CCCC"/>
          </a:solidFill>
        </p:spPr>
        <p:txBody>
          <a:bodyPr wrap="square" rtlCol="0">
            <a:spAutoFit/>
          </a:bodyPr>
          <a:lstStyle/>
          <a:p>
            <a:r>
              <a:rPr lang="de-DE" sz="1200" dirty="0">
                <a:latin typeface="Arial" panose="020B0604020202020204" pitchFamily="34" charset="0"/>
                <a:cs typeface="Arial" panose="020B0604020202020204" pitchFamily="34" charset="0"/>
              </a:rPr>
              <a:t> Grundschulen</a:t>
            </a:r>
          </a:p>
        </p:txBody>
      </p:sp>
      <p:sp>
        <p:nvSpPr>
          <p:cNvPr id="30" name="Textfeld 29">
            <a:extLst>
              <a:ext uri="{FF2B5EF4-FFF2-40B4-BE49-F238E27FC236}">
                <a16:creationId xmlns:a16="http://schemas.microsoft.com/office/drawing/2014/main" id="{E62B90BE-0907-4D17-9E5B-87B3C495F42E}"/>
              </a:ext>
            </a:extLst>
          </p:cNvPr>
          <p:cNvSpPr txBox="1"/>
          <p:nvPr/>
        </p:nvSpPr>
        <p:spPr>
          <a:xfrm>
            <a:off x="7005782" y="1633076"/>
            <a:ext cx="1894901" cy="276999"/>
          </a:xfrm>
          <a:prstGeom prst="rect">
            <a:avLst/>
          </a:prstGeom>
          <a:solidFill>
            <a:srgbClr val="FF0000"/>
          </a:solidFill>
        </p:spPr>
        <p:txBody>
          <a:bodyPr wrap="square" rtlCol="0">
            <a:spAutoFit/>
          </a:bodyPr>
          <a:lstStyle/>
          <a:p>
            <a:r>
              <a:rPr lang="de-DE" sz="1200" dirty="0">
                <a:latin typeface="Arial" panose="020B0604020202020204" pitchFamily="34" charset="0"/>
                <a:cs typeface="Arial" panose="020B0604020202020204" pitchFamily="34" charset="0"/>
              </a:rPr>
              <a:t>Bistum Osnabrück</a:t>
            </a:r>
          </a:p>
        </p:txBody>
      </p:sp>
      <p:sp>
        <p:nvSpPr>
          <p:cNvPr id="31" name="Textfeld 30">
            <a:extLst>
              <a:ext uri="{FF2B5EF4-FFF2-40B4-BE49-F238E27FC236}">
                <a16:creationId xmlns:a16="http://schemas.microsoft.com/office/drawing/2014/main" id="{197D621F-121F-46BB-ABB2-F12EC78A88DB}"/>
              </a:ext>
            </a:extLst>
          </p:cNvPr>
          <p:cNvSpPr txBox="1"/>
          <p:nvPr/>
        </p:nvSpPr>
        <p:spPr>
          <a:xfrm>
            <a:off x="9353015" y="3979326"/>
            <a:ext cx="1894901" cy="276999"/>
          </a:xfrm>
          <a:prstGeom prst="rect">
            <a:avLst/>
          </a:prstGeom>
          <a:solidFill>
            <a:srgbClr val="00B0F0"/>
          </a:solidFill>
        </p:spPr>
        <p:txBody>
          <a:bodyPr wrap="square" rtlCol="0">
            <a:spAutoFit/>
          </a:bodyPr>
          <a:lstStyle/>
          <a:p>
            <a:r>
              <a:rPr lang="de-DE" sz="1200" dirty="0">
                <a:latin typeface="Arial" panose="020B0604020202020204" pitchFamily="34" charset="0"/>
                <a:cs typeface="Arial" panose="020B0604020202020204" pitchFamily="34" charset="0"/>
              </a:rPr>
              <a:t>Gesundheitsamt</a:t>
            </a:r>
          </a:p>
        </p:txBody>
      </p:sp>
      <p:sp>
        <p:nvSpPr>
          <p:cNvPr id="32" name="Textfeld 31">
            <a:extLst>
              <a:ext uri="{FF2B5EF4-FFF2-40B4-BE49-F238E27FC236}">
                <a16:creationId xmlns:a16="http://schemas.microsoft.com/office/drawing/2014/main" id="{92D3FC2F-90A9-44FC-8155-F0C4192AF931}"/>
              </a:ext>
            </a:extLst>
          </p:cNvPr>
          <p:cNvSpPr txBox="1"/>
          <p:nvPr/>
        </p:nvSpPr>
        <p:spPr>
          <a:xfrm>
            <a:off x="1947278" y="5048749"/>
            <a:ext cx="1894901" cy="276999"/>
          </a:xfrm>
          <a:prstGeom prst="rect">
            <a:avLst/>
          </a:prstGeom>
          <a:solidFill>
            <a:srgbClr val="33CCCC"/>
          </a:solidFill>
        </p:spPr>
        <p:txBody>
          <a:bodyPr wrap="square" rtlCol="0">
            <a:spAutoFit/>
          </a:bodyPr>
          <a:lstStyle/>
          <a:p>
            <a:r>
              <a:rPr lang="de-DE" sz="1200" dirty="0">
                <a:latin typeface="Arial" panose="020B0604020202020204" pitchFamily="34" charset="0"/>
                <a:cs typeface="Arial" panose="020B0604020202020204" pitchFamily="34" charset="0"/>
              </a:rPr>
              <a:t>Öffentliche Einrichtungen</a:t>
            </a:r>
          </a:p>
        </p:txBody>
      </p:sp>
      <p:sp>
        <p:nvSpPr>
          <p:cNvPr id="33" name="Textfeld 32">
            <a:extLst>
              <a:ext uri="{FF2B5EF4-FFF2-40B4-BE49-F238E27FC236}">
                <a16:creationId xmlns:a16="http://schemas.microsoft.com/office/drawing/2014/main" id="{47767CB0-E1A1-4773-A982-FF62CDCC70B3}"/>
              </a:ext>
            </a:extLst>
          </p:cNvPr>
          <p:cNvSpPr txBox="1"/>
          <p:nvPr/>
        </p:nvSpPr>
        <p:spPr>
          <a:xfrm>
            <a:off x="8558822" y="4985104"/>
            <a:ext cx="1894901" cy="276999"/>
          </a:xfrm>
          <a:prstGeom prst="rect">
            <a:avLst/>
          </a:prstGeom>
          <a:solidFill>
            <a:srgbClr val="FFFF00"/>
          </a:solidFill>
        </p:spPr>
        <p:txBody>
          <a:bodyPr wrap="square" rtlCol="0">
            <a:spAutoFit/>
          </a:bodyPr>
          <a:lstStyle/>
          <a:p>
            <a:r>
              <a:rPr lang="de-DE" sz="1200" dirty="0">
                <a:latin typeface="Arial" panose="020B0604020202020204" pitchFamily="34" charset="0"/>
                <a:cs typeface="Arial" panose="020B0604020202020204" pitchFamily="34" charset="0"/>
              </a:rPr>
              <a:t>Vereine </a:t>
            </a:r>
          </a:p>
        </p:txBody>
      </p:sp>
      <p:sp>
        <p:nvSpPr>
          <p:cNvPr id="34" name="Textfeld 33">
            <a:extLst>
              <a:ext uri="{FF2B5EF4-FFF2-40B4-BE49-F238E27FC236}">
                <a16:creationId xmlns:a16="http://schemas.microsoft.com/office/drawing/2014/main" id="{1ED36077-C771-4DB6-9B0B-DB0DBB9DF55F}"/>
              </a:ext>
            </a:extLst>
          </p:cNvPr>
          <p:cNvSpPr txBox="1"/>
          <p:nvPr/>
        </p:nvSpPr>
        <p:spPr>
          <a:xfrm>
            <a:off x="3842179" y="5580813"/>
            <a:ext cx="1894901" cy="369332"/>
          </a:xfrm>
          <a:prstGeom prst="rect">
            <a:avLst/>
          </a:prstGeom>
          <a:solidFill>
            <a:schemeClr val="accent3"/>
          </a:solidFill>
        </p:spPr>
        <p:txBody>
          <a:bodyPr wrap="square" rtlCol="0">
            <a:spAutoFit/>
          </a:bodyPr>
          <a:lstStyle/>
          <a:p>
            <a:r>
              <a:rPr lang="de-DE" sz="1200" dirty="0">
                <a:latin typeface="Arial" panose="020B0604020202020204" pitchFamily="34" charset="0"/>
                <a:cs typeface="Arial" panose="020B0604020202020204" pitchFamily="34" charset="0"/>
              </a:rPr>
              <a:t>Beratungsstelle</a:t>
            </a:r>
            <a:r>
              <a:rPr lang="de-DE" dirty="0"/>
              <a:t> </a:t>
            </a:r>
          </a:p>
        </p:txBody>
      </p:sp>
      <p:sp>
        <p:nvSpPr>
          <p:cNvPr id="35" name="Textfeld 34">
            <a:extLst>
              <a:ext uri="{FF2B5EF4-FFF2-40B4-BE49-F238E27FC236}">
                <a16:creationId xmlns:a16="http://schemas.microsoft.com/office/drawing/2014/main" id="{21C257B6-2EE2-429B-99E7-E1FF877F9431}"/>
              </a:ext>
            </a:extLst>
          </p:cNvPr>
          <p:cNvSpPr txBox="1"/>
          <p:nvPr/>
        </p:nvSpPr>
        <p:spPr>
          <a:xfrm>
            <a:off x="9353014" y="4408699"/>
            <a:ext cx="1894901" cy="276999"/>
          </a:xfrm>
          <a:prstGeom prst="rect">
            <a:avLst/>
          </a:prstGeom>
          <a:solidFill>
            <a:srgbClr val="FFC000"/>
          </a:solidFill>
        </p:spPr>
        <p:txBody>
          <a:bodyPr wrap="square" rtlCol="0">
            <a:spAutoFit/>
          </a:bodyPr>
          <a:lstStyle/>
          <a:p>
            <a:r>
              <a:rPr lang="de-DE" sz="1200" dirty="0"/>
              <a:t>Volkshochschule</a:t>
            </a:r>
          </a:p>
        </p:txBody>
      </p:sp>
      <p:sp>
        <p:nvSpPr>
          <p:cNvPr id="36" name="Textfeld 35">
            <a:extLst>
              <a:ext uri="{FF2B5EF4-FFF2-40B4-BE49-F238E27FC236}">
                <a16:creationId xmlns:a16="http://schemas.microsoft.com/office/drawing/2014/main" id="{1D9ED2F9-D714-4292-A36F-886946889992}"/>
              </a:ext>
            </a:extLst>
          </p:cNvPr>
          <p:cNvSpPr txBox="1"/>
          <p:nvPr/>
        </p:nvSpPr>
        <p:spPr>
          <a:xfrm>
            <a:off x="9353016" y="2664076"/>
            <a:ext cx="1894901" cy="461665"/>
          </a:xfrm>
          <a:prstGeom prst="rect">
            <a:avLst/>
          </a:prstGeom>
          <a:solidFill>
            <a:srgbClr val="FFFF00"/>
          </a:solidFill>
        </p:spPr>
        <p:txBody>
          <a:bodyPr wrap="square" rtlCol="0">
            <a:spAutoFit/>
          </a:bodyPr>
          <a:lstStyle/>
          <a:p>
            <a:r>
              <a:rPr lang="de-DE" sz="1200" dirty="0">
                <a:latin typeface="Arial" panose="020B0604020202020204" pitchFamily="34" charset="0"/>
                <a:cs typeface="Arial" panose="020B0604020202020204" pitchFamily="34" charset="0"/>
              </a:rPr>
              <a:t>Arbeitsstelle Freiwilligendienst </a:t>
            </a:r>
          </a:p>
        </p:txBody>
      </p:sp>
      <p:sp>
        <p:nvSpPr>
          <p:cNvPr id="37" name="Textfeld 36">
            <a:extLst>
              <a:ext uri="{FF2B5EF4-FFF2-40B4-BE49-F238E27FC236}">
                <a16:creationId xmlns:a16="http://schemas.microsoft.com/office/drawing/2014/main" id="{5AB7EA47-0F26-4147-A453-EB06EDC6EB9C}"/>
              </a:ext>
            </a:extLst>
          </p:cNvPr>
          <p:cNvSpPr txBox="1"/>
          <p:nvPr/>
        </p:nvSpPr>
        <p:spPr>
          <a:xfrm>
            <a:off x="6380142" y="5626979"/>
            <a:ext cx="1894901" cy="276999"/>
          </a:xfrm>
          <a:prstGeom prst="rect">
            <a:avLst/>
          </a:prstGeom>
          <a:solidFill>
            <a:srgbClr val="00B050"/>
          </a:solidFill>
        </p:spPr>
        <p:txBody>
          <a:bodyPr wrap="square" rtlCol="0">
            <a:spAutoFit/>
          </a:bodyPr>
          <a:lstStyle/>
          <a:p>
            <a:r>
              <a:rPr lang="de-DE" sz="1200" dirty="0">
                <a:latin typeface="Arial" panose="020B0604020202020204" pitchFamily="34" charset="0"/>
                <a:cs typeface="Arial" panose="020B0604020202020204" pitchFamily="34" charset="0"/>
              </a:rPr>
              <a:t>Weiterführende Schulen </a:t>
            </a:r>
          </a:p>
        </p:txBody>
      </p:sp>
      <p:sp>
        <p:nvSpPr>
          <p:cNvPr id="38" name="Textfeld 37">
            <a:extLst>
              <a:ext uri="{FF2B5EF4-FFF2-40B4-BE49-F238E27FC236}">
                <a16:creationId xmlns:a16="http://schemas.microsoft.com/office/drawing/2014/main" id="{404428B6-753D-42F9-B6D9-CD4668714410}"/>
              </a:ext>
            </a:extLst>
          </p:cNvPr>
          <p:cNvSpPr txBox="1"/>
          <p:nvPr/>
        </p:nvSpPr>
        <p:spPr>
          <a:xfrm>
            <a:off x="8900683" y="2085612"/>
            <a:ext cx="1894901" cy="369332"/>
          </a:xfrm>
          <a:prstGeom prst="rect">
            <a:avLst/>
          </a:prstGeom>
          <a:solidFill>
            <a:srgbClr val="75B808"/>
          </a:solidFill>
        </p:spPr>
        <p:txBody>
          <a:bodyPr wrap="square" rtlCol="0">
            <a:spAutoFit/>
          </a:bodyPr>
          <a:lstStyle/>
          <a:p>
            <a:r>
              <a:rPr lang="de-DE" sz="1200" dirty="0">
                <a:latin typeface="Arial" panose="020B0604020202020204" pitchFamily="34" charset="0"/>
                <a:cs typeface="Arial" panose="020B0604020202020204" pitchFamily="34" charset="0"/>
              </a:rPr>
              <a:t>Kindergärten</a:t>
            </a:r>
            <a:r>
              <a:rPr lang="de-DE" dirty="0"/>
              <a:t> </a:t>
            </a:r>
          </a:p>
        </p:txBody>
      </p:sp>
      <p:sp>
        <p:nvSpPr>
          <p:cNvPr id="39" name="Textfeld 38">
            <a:extLst>
              <a:ext uri="{FF2B5EF4-FFF2-40B4-BE49-F238E27FC236}">
                <a16:creationId xmlns:a16="http://schemas.microsoft.com/office/drawing/2014/main" id="{767312AC-CA7B-4542-AB5C-C17C84EC9A6C}"/>
              </a:ext>
            </a:extLst>
          </p:cNvPr>
          <p:cNvSpPr txBox="1"/>
          <p:nvPr/>
        </p:nvSpPr>
        <p:spPr>
          <a:xfrm>
            <a:off x="568259" y="385590"/>
            <a:ext cx="11065553" cy="584775"/>
          </a:xfrm>
          <a:prstGeom prst="rect">
            <a:avLst/>
          </a:prstGeom>
          <a:noFill/>
        </p:spPr>
        <p:txBody>
          <a:bodyPr wrap="square" rtlCol="0">
            <a:spAutoFit/>
          </a:bodyPr>
          <a:lstStyle/>
          <a:p>
            <a:pPr algn="ctr"/>
            <a:r>
              <a:rPr lang="de-DE" sz="3200" dirty="0">
                <a:solidFill>
                  <a:srgbClr val="92D050"/>
                </a:solidFill>
                <a:latin typeface="Arial" panose="020B0604020202020204" pitchFamily="34" charset="0"/>
                <a:cs typeface="Arial" panose="020B0604020202020204" pitchFamily="34" charset="0"/>
              </a:rPr>
              <a:t>Kooperationspartner unserer KiTa</a:t>
            </a:r>
          </a:p>
        </p:txBody>
      </p:sp>
    </p:spTree>
    <p:extLst>
      <p:ext uri="{BB962C8B-B14F-4D97-AF65-F5344CB8AC3E}">
        <p14:creationId xmlns:p14="http://schemas.microsoft.com/office/powerpoint/2010/main" val="366739795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E667EA4-F408-4499-A0BD-E73182BAD096}"/>
              </a:ext>
            </a:extLst>
          </p:cNvPr>
          <p:cNvSpPr>
            <a:spLocks noGrp="1"/>
          </p:cNvSpPr>
          <p:nvPr>
            <p:ph idx="1"/>
          </p:nvPr>
        </p:nvSpPr>
        <p:spPr>
          <a:xfrm>
            <a:off x="5852159" y="506777"/>
            <a:ext cx="5212080" cy="5927074"/>
          </a:xfrm>
        </p:spPr>
        <p:txBody>
          <a:bodyPr>
            <a:noAutofit/>
          </a:bodyPr>
          <a:lstStyle/>
          <a:p>
            <a:pPr marL="45720" indent="0">
              <a:lnSpc>
                <a:spcPct val="170000"/>
              </a:lnSpc>
              <a:buNone/>
            </a:pPr>
            <a:r>
              <a:rPr lang="de-DE" sz="1400" b="0" i="0" dirty="0">
                <a:solidFill>
                  <a:schemeClr val="tx1"/>
                </a:solidFill>
                <a:effectLst/>
                <a:latin typeface="Arial" panose="020B0604020202020204" pitchFamily="34" charset="0"/>
                <a:cs typeface="Arial" panose="020B0604020202020204" pitchFamily="34" charset="0"/>
              </a:rPr>
              <a:t>Wir entwickeln ein eigenes Einrichtungshandbuch unter Berücksichtigung des internationalen Zertifizierungsverfahrens DIN EN ISO 9001:2008 und der fachlichen Qualitätsaussagen des Bundesverbandes Katholischer Tageseinrichtungen für Kinder (KTK).</a:t>
            </a:r>
            <a:endParaRPr lang="de-DE" sz="1400" b="1" dirty="0">
              <a:solidFill>
                <a:schemeClr val="tx1"/>
              </a:solidFill>
              <a:latin typeface="Arial" panose="020B0604020202020204" pitchFamily="34" charset="0"/>
              <a:cs typeface="Arial" panose="020B0604020202020204" pitchFamily="34" charset="0"/>
            </a:endParaRPr>
          </a:p>
          <a:p>
            <a:pPr>
              <a:lnSpc>
                <a:spcPct val="170000"/>
              </a:lnSpc>
            </a:pPr>
            <a:r>
              <a:rPr lang="de-DE" sz="1400" dirty="0">
                <a:solidFill>
                  <a:schemeClr val="tx1"/>
                </a:solidFill>
                <a:latin typeface="Arial" panose="020B0604020202020204" pitchFamily="34" charset="0"/>
                <a:cs typeface="Arial" panose="020B0604020202020204" pitchFamily="34" charset="0"/>
              </a:rPr>
              <a:t>Um die Qualität in unserer Einrichtung kontinuierlich weiter zu entwickeln nutzen wir unterschiedliche Instrumente: </a:t>
            </a:r>
          </a:p>
          <a:p>
            <a:r>
              <a:rPr lang="de-DE" sz="1400" dirty="0">
                <a:solidFill>
                  <a:schemeClr val="tx1"/>
                </a:solidFill>
                <a:latin typeface="Arial" panose="020B0604020202020204" pitchFamily="34" charset="0"/>
                <a:cs typeface="Arial" panose="020B0604020202020204" pitchFamily="34" charset="0"/>
              </a:rPr>
              <a:t>Regelmäßige Teamsitzungen und Dienstbesprechungen </a:t>
            </a:r>
          </a:p>
          <a:p>
            <a:r>
              <a:rPr lang="de-DE" sz="1400" dirty="0">
                <a:solidFill>
                  <a:schemeClr val="tx1"/>
                </a:solidFill>
                <a:latin typeface="Arial" panose="020B0604020202020204" pitchFamily="34" charset="0"/>
                <a:cs typeface="Arial" panose="020B0604020202020204" pitchFamily="34" charset="0"/>
              </a:rPr>
              <a:t>Fortbildungen </a:t>
            </a:r>
          </a:p>
          <a:p>
            <a:r>
              <a:rPr lang="de-DE" sz="1400" dirty="0">
                <a:solidFill>
                  <a:schemeClr val="tx1"/>
                </a:solidFill>
                <a:latin typeface="Arial" panose="020B0604020202020204" pitchFamily="34" charset="0"/>
                <a:cs typeface="Arial" panose="020B0604020202020204" pitchFamily="34" charset="0"/>
              </a:rPr>
              <a:t>Entwicklungsbücher für Kinder</a:t>
            </a:r>
          </a:p>
          <a:p>
            <a:r>
              <a:rPr lang="de-DE" sz="1400" dirty="0">
                <a:solidFill>
                  <a:schemeClr val="tx1"/>
                </a:solidFill>
                <a:latin typeface="Arial" panose="020B0604020202020204" pitchFamily="34" charset="0"/>
                <a:cs typeface="Arial" panose="020B0604020202020204" pitchFamily="34" charset="0"/>
              </a:rPr>
              <a:t>Elterngespräche </a:t>
            </a:r>
          </a:p>
          <a:p>
            <a:r>
              <a:rPr lang="de-DE" sz="1400" dirty="0">
                <a:solidFill>
                  <a:schemeClr val="tx1"/>
                </a:solidFill>
                <a:latin typeface="Arial" panose="020B0604020202020204" pitchFamily="34" charset="0"/>
                <a:cs typeface="Arial" panose="020B0604020202020204" pitchFamily="34" charset="0"/>
              </a:rPr>
              <a:t>Interne Evaluation </a:t>
            </a:r>
          </a:p>
          <a:p>
            <a:r>
              <a:rPr lang="de-DE" sz="1400" dirty="0">
                <a:solidFill>
                  <a:schemeClr val="tx1"/>
                </a:solidFill>
                <a:latin typeface="Arial" panose="020B0604020202020204" pitchFamily="34" charset="0"/>
                <a:cs typeface="Arial" panose="020B0604020202020204" pitchFamily="34" charset="0"/>
              </a:rPr>
              <a:t>Kollegiale Beratung </a:t>
            </a:r>
          </a:p>
          <a:p>
            <a:r>
              <a:rPr lang="de-DE" sz="1400" dirty="0">
                <a:solidFill>
                  <a:schemeClr val="tx1"/>
                </a:solidFill>
                <a:latin typeface="Arial" panose="020B0604020202020204" pitchFamily="34" charset="0"/>
                <a:cs typeface="Arial" panose="020B0604020202020204" pitchFamily="34" charset="0"/>
              </a:rPr>
              <a:t>Regelmäßige Elternfragebögen und Elternabende</a:t>
            </a:r>
          </a:p>
          <a:p>
            <a:pPr marL="45720" indent="0">
              <a:buNone/>
            </a:pPr>
            <a:r>
              <a:rPr lang="de-DE" sz="1400" dirty="0">
                <a:solidFill>
                  <a:schemeClr val="tx1"/>
                </a:solidFill>
                <a:latin typeface="Arial" panose="020B0604020202020204" pitchFamily="34" charset="0"/>
                <a:cs typeface="Arial" panose="020B0604020202020204" pitchFamily="34" charset="0"/>
              </a:rPr>
              <a:t> Uns ist ein hoher Qualitätsstandard wichtig. </a:t>
            </a:r>
          </a:p>
        </p:txBody>
      </p:sp>
      <p:sp>
        <p:nvSpPr>
          <p:cNvPr id="2" name="Sprechblase: rechteckig 1">
            <a:extLst>
              <a:ext uri="{FF2B5EF4-FFF2-40B4-BE49-F238E27FC236}">
                <a16:creationId xmlns:a16="http://schemas.microsoft.com/office/drawing/2014/main" id="{131BAF93-F314-39C6-250B-5CEEC4258071}"/>
              </a:ext>
            </a:extLst>
          </p:cNvPr>
          <p:cNvSpPr/>
          <p:nvPr/>
        </p:nvSpPr>
        <p:spPr>
          <a:xfrm>
            <a:off x="990600" y="1447800"/>
            <a:ext cx="3911600" cy="27178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t>Was ist eigentlich Qualität </a:t>
            </a:r>
          </a:p>
          <a:p>
            <a:pPr algn="ctr"/>
            <a:r>
              <a:rPr lang="de-DE" sz="2800" dirty="0"/>
              <a:t>in der KiTa</a:t>
            </a:r>
          </a:p>
        </p:txBody>
      </p:sp>
    </p:spTree>
    <p:extLst>
      <p:ext uri="{BB962C8B-B14F-4D97-AF65-F5344CB8AC3E}">
        <p14:creationId xmlns:p14="http://schemas.microsoft.com/office/powerpoint/2010/main" val="735664980"/>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4F5C3-5F72-4514-9A3D-60BE210F59A4}"/>
              </a:ext>
            </a:extLst>
          </p:cNvPr>
          <p:cNvSpPr>
            <a:spLocks noGrp="1"/>
          </p:cNvSpPr>
          <p:nvPr>
            <p:ph type="title"/>
          </p:nvPr>
        </p:nvSpPr>
        <p:spPr/>
        <p:txBody>
          <a:bodyPr/>
          <a:lstStyle/>
          <a:p>
            <a:r>
              <a:rPr lang="de-DE" dirty="0"/>
              <a:t>Schlussgedanken </a:t>
            </a:r>
          </a:p>
        </p:txBody>
      </p:sp>
      <p:sp>
        <p:nvSpPr>
          <p:cNvPr id="3" name="Rechteck 2">
            <a:extLst>
              <a:ext uri="{FF2B5EF4-FFF2-40B4-BE49-F238E27FC236}">
                <a16:creationId xmlns:a16="http://schemas.microsoft.com/office/drawing/2014/main" id="{A0DC7F3F-8AFD-4625-B6F5-2824F6DB4BB6}"/>
              </a:ext>
            </a:extLst>
          </p:cNvPr>
          <p:cNvSpPr/>
          <p:nvPr/>
        </p:nvSpPr>
        <p:spPr>
          <a:xfrm>
            <a:off x="1798210" y="2047246"/>
            <a:ext cx="8284684" cy="3257302"/>
          </a:xfrm>
          <a:prstGeom prst="rect">
            <a:avLst/>
          </a:prstGeom>
        </p:spPr>
        <p:txBody>
          <a:bodyPr wrap="square">
            <a:spAutoFit/>
          </a:bodyPr>
          <a:lstStyle/>
          <a:p>
            <a:pPr>
              <a:lnSpc>
                <a:spcPct val="115000"/>
              </a:lnSpc>
              <a:spcAft>
                <a:spcPts val="0"/>
              </a:spcAft>
            </a:pPr>
            <a:r>
              <a:rPr lang="de-DE" dirty="0">
                <a:latin typeface="Arial" panose="020B0604020202020204" pitchFamily="34" charset="0"/>
                <a:ea typeface="Times New Roman" panose="02020603050405020304" pitchFamily="18" charset="0"/>
                <a:cs typeface="Times New Roman" panose="02020603050405020304" pitchFamily="18" charset="0"/>
              </a:rPr>
              <a:t>Unsere Konzeption befindet sich in einem ständigen Entwicklungsprozess. Dieser Prozess ist abhängig von den aktuellen Situationen und Lebensbedingungen der Kinder, der Eltern, der Fachkräfte, von den Rahmenbedingungen der Einrichtung und dem Umfeld. Daher sehen wir unsere Konzeption niemals als vollständig abgeschlossen an. Demzufolge werden wir sie in regelmäßigen Abständen überarbeiten und fortschreiben. Für eventuelle Anregungen oder auch Ideen Ihrerseits stehen wir Ihnen gerne mit einem offenen Ohr zur Verfügung.</a:t>
            </a:r>
            <a:endParaRPr lang="de-DE" sz="16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de-DE" dirty="0">
                <a:latin typeface="Arial" panose="020B0604020202020204" pitchFamily="34" charset="0"/>
                <a:ea typeface="Times New Roman" panose="02020603050405020304" pitchFamily="18" charset="0"/>
                <a:cs typeface="Times New Roman" panose="02020603050405020304" pitchFamily="18" charset="0"/>
              </a:rPr>
              <a:t>Alle, die Interesse an unsere Arbeit bekommen haben, laden wir recht herzlich zu uns in die Kindertagesstätte/Krippe ein.</a:t>
            </a:r>
            <a:endParaRPr lang="de-DE"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55787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6" name="Rechteck 25">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pic>
        <p:nvPicPr>
          <p:cNvPr id="5" name="Grafik 4">
            <a:extLst>
              <a:ext uri="{FF2B5EF4-FFF2-40B4-BE49-F238E27FC236}">
                <a16:creationId xmlns:a16="http://schemas.microsoft.com/office/drawing/2014/main" id="{A4AFDF5C-2CC2-4330-AB48-ABC4343D6075}"/>
              </a:ext>
            </a:extLst>
          </p:cNvPr>
          <p:cNvPicPr>
            <a:picLocks noChangeAspect="1"/>
          </p:cNvPicPr>
          <p:nvPr/>
        </p:nvPicPr>
        <p:blipFill>
          <a:blip r:embed="rId3"/>
          <a:stretch>
            <a:fillRect/>
          </a:stretch>
        </p:blipFill>
        <p:spPr>
          <a:xfrm>
            <a:off x="3195170" y="1965960"/>
            <a:ext cx="5420252" cy="3529013"/>
          </a:xfrm>
          <a:prstGeom prst="rect">
            <a:avLst/>
          </a:prstGeom>
        </p:spPr>
      </p:pic>
      <p:sp>
        <p:nvSpPr>
          <p:cNvPr id="6" name="Titel 5">
            <a:extLst>
              <a:ext uri="{FF2B5EF4-FFF2-40B4-BE49-F238E27FC236}">
                <a16:creationId xmlns:a16="http://schemas.microsoft.com/office/drawing/2014/main" id="{405372ED-5DDD-4EE2-9333-8C93ADADC3A8}"/>
              </a:ext>
            </a:extLst>
          </p:cNvPr>
          <p:cNvSpPr>
            <a:spLocks noGrp="1"/>
          </p:cNvSpPr>
          <p:nvPr>
            <p:ph type="title"/>
          </p:nvPr>
        </p:nvSpPr>
        <p:spPr/>
        <p:txBody>
          <a:bodyPr/>
          <a:lstStyle/>
          <a:p>
            <a:r>
              <a:rPr lang="de-DE" dirty="0">
                <a:solidFill>
                  <a:schemeClr val="bg1"/>
                </a:solidFill>
              </a:rPr>
              <a:t>Für Ihre Aufmerksamkeit bekommen  Sie</a:t>
            </a:r>
          </a:p>
        </p:txBody>
      </p:sp>
      <p:sp>
        <p:nvSpPr>
          <p:cNvPr id="3" name="Textfeld 2">
            <a:extLst>
              <a:ext uri="{FF2B5EF4-FFF2-40B4-BE49-F238E27FC236}">
                <a16:creationId xmlns:a16="http://schemas.microsoft.com/office/drawing/2014/main" id="{7AD8E0AA-9647-6E9F-6759-AC7120C9E2C6}"/>
              </a:ext>
            </a:extLst>
          </p:cNvPr>
          <p:cNvSpPr txBox="1"/>
          <p:nvPr/>
        </p:nvSpPr>
        <p:spPr>
          <a:xfrm>
            <a:off x="3195170" y="5504378"/>
            <a:ext cx="6094476" cy="230832"/>
          </a:xfrm>
          <a:prstGeom prst="rect">
            <a:avLst/>
          </a:prstGeom>
          <a:noFill/>
        </p:spPr>
        <p:txBody>
          <a:bodyPr wrap="square">
            <a:spAutoFit/>
          </a:bodyPr>
          <a:lstStyle/>
          <a:p>
            <a:r>
              <a:rPr lang="de-DE" sz="900" dirty="0"/>
              <a:t>von </a:t>
            </a:r>
            <a:r>
              <a:rPr lang="de-DE" sz="900" dirty="0">
                <a:hlinkClick r:id="rId4">
                  <a:extLst>
                    <a:ext uri="{A12FA001-AC4F-418D-AE19-62706E023703}">
                      <ahyp:hlinkClr xmlns:ahyp="http://schemas.microsoft.com/office/drawing/2018/hyperlinkcolor" val="tx"/>
                    </a:ext>
                  </a:extLst>
                </a:hlinkClick>
              </a:rPr>
              <a:t>Lydia </a:t>
            </a:r>
            <a:r>
              <a:rPr lang="de-DE" sz="900" dirty="0" err="1">
                <a:hlinkClick r:id="rId4">
                  <a:extLst>
                    <a:ext uri="{A12FA001-AC4F-418D-AE19-62706E023703}">
                      <ahyp:hlinkClr xmlns:ahyp="http://schemas.microsoft.com/office/drawing/2018/hyperlinkcolor" val="tx"/>
                    </a:ext>
                  </a:extLst>
                </a:hlinkClick>
              </a:rPr>
              <a:t>Nassall</a:t>
            </a:r>
            <a:endParaRPr lang="de-DE" sz="900" dirty="0"/>
          </a:p>
        </p:txBody>
      </p:sp>
    </p:spTree>
    <p:extLst>
      <p:ext uri="{BB962C8B-B14F-4D97-AF65-F5344CB8AC3E}">
        <p14:creationId xmlns:p14="http://schemas.microsoft.com/office/powerpoint/2010/main" val="164698361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ACB1F-AF90-D164-9B37-D6720B4F48D3}"/>
              </a:ext>
            </a:extLst>
          </p:cNvPr>
          <p:cNvSpPr>
            <a:spLocks noGrp="1"/>
          </p:cNvSpPr>
          <p:nvPr>
            <p:ph type="title"/>
          </p:nvPr>
        </p:nvSpPr>
        <p:spPr/>
        <p:txBody>
          <a:bodyPr/>
          <a:lstStyle/>
          <a:p>
            <a:r>
              <a:rPr lang="de-DE" dirty="0"/>
              <a:t>Impressum und Datenschutz</a:t>
            </a:r>
          </a:p>
        </p:txBody>
      </p:sp>
      <p:sp>
        <p:nvSpPr>
          <p:cNvPr id="3" name="Inhaltsplatzhalter 2">
            <a:extLst>
              <a:ext uri="{FF2B5EF4-FFF2-40B4-BE49-F238E27FC236}">
                <a16:creationId xmlns:a16="http://schemas.microsoft.com/office/drawing/2014/main" id="{60F7B384-91B9-6F10-E030-C0511077CF82}"/>
              </a:ext>
            </a:extLst>
          </p:cNvPr>
          <p:cNvSpPr>
            <a:spLocks noGrp="1"/>
          </p:cNvSpPr>
          <p:nvPr>
            <p:ph sz="half" idx="1"/>
          </p:nvPr>
        </p:nvSpPr>
        <p:spPr/>
        <p:txBody>
          <a:bodyPr/>
          <a:lstStyle/>
          <a:p>
            <a:pPr marL="45720" indent="0">
              <a:buNone/>
            </a:pPr>
            <a:r>
              <a:rPr lang="de-DE" dirty="0">
                <a:latin typeface="Arial" panose="020B0604020202020204" pitchFamily="34" charset="0"/>
                <a:cs typeface="Arial" panose="020B0604020202020204" pitchFamily="34" charset="0"/>
              </a:rPr>
              <a:t>Herausgeber und Copyright:</a:t>
            </a:r>
          </a:p>
          <a:p>
            <a:pPr marL="45720" indent="0">
              <a:buNone/>
            </a:pPr>
            <a:r>
              <a:rPr lang="de-DE" dirty="0"/>
              <a:t>Kindertagestätte/ Krippe St. Anna</a:t>
            </a:r>
          </a:p>
          <a:p>
            <a:pPr marL="45720" indent="0">
              <a:buNone/>
            </a:pPr>
            <a:r>
              <a:rPr lang="de-DE" dirty="0"/>
              <a:t>Steller Str. 16</a:t>
            </a:r>
          </a:p>
          <a:p>
            <a:pPr marL="45720" indent="0">
              <a:buNone/>
            </a:pPr>
            <a:r>
              <a:rPr lang="de-DE" dirty="0"/>
              <a:t>27239 Twistringen  </a:t>
            </a:r>
          </a:p>
          <a:p>
            <a:pPr marL="45720" indent="0">
              <a:buNone/>
            </a:pPr>
            <a:r>
              <a:rPr lang="de-DE" dirty="0"/>
              <a:t>Tel.: 04243 970691</a:t>
            </a:r>
          </a:p>
          <a:p>
            <a:pPr marL="45720" indent="0">
              <a:buNone/>
            </a:pPr>
            <a:r>
              <a:rPr lang="de-DE" dirty="0"/>
              <a:t>E-Mail: kita.st.anna@gemeindeverbund.de</a:t>
            </a:r>
          </a:p>
        </p:txBody>
      </p:sp>
    </p:spTree>
    <p:extLst>
      <p:ext uri="{BB962C8B-B14F-4D97-AF65-F5344CB8AC3E}">
        <p14:creationId xmlns:p14="http://schemas.microsoft.com/office/powerpoint/2010/main" val="7504599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DD40E-61BD-4C17-9F7B-3C4898B594C6}"/>
              </a:ext>
            </a:extLst>
          </p:cNvPr>
          <p:cNvSpPr>
            <a:spLocks noGrp="1"/>
          </p:cNvSpPr>
          <p:nvPr>
            <p:ph type="title"/>
          </p:nvPr>
        </p:nvSpPr>
        <p:spPr/>
        <p:txBody>
          <a:bodyPr/>
          <a:lstStyle/>
          <a:p>
            <a:r>
              <a:rPr lang="de-DE" dirty="0"/>
              <a:t>Herzlich Willkommen</a:t>
            </a:r>
          </a:p>
        </p:txBody>
      </p:sp>
      <p:sp>
        <p:nvSpPr>
          <p:cNvPr id="3" name="Inhaltsplatzhalter 2">
            <a:extLst>
              <a:ext uri="{FF2B5EF4-FFF2-40B4-BE49-F238E27FC236}">
                <a16:creationId xmlns:a16="http://schemas.microsoft.com/office/drawing/2014/main" id="{AD89A20E-AC58-4903-8691-B8989E1FB86B}"/>
              </a:ext>
            </a:extLst>
          </p:cNvPr>
          <p:cNvSpPr>
            <a:spLocks noGrp="1"/>
          </p:cNvSpPr>
          <p:nvPr>
            <p:ph idx="1"/>
          </p:nvPr>
        </p:nvSpPr>
        <p:spPr>
          <a:xfrm>
            <a:off x="1143000" y="1688123"/>
            <a:ext cx="9906000" cy="4407877"/>
          </a:xfrm>
        </p:spPr>
        <p:txBody>
          <a:bodyPr>
            <a:normAutofit fontScale="70000" lnSpcReduction="20000"/>
          </a:bodyPr>
          <a:lstStyle/>
          <a:p>
            <a:pPr marL="45720" indent="0">
              <a:buNone/>
            </a:pPr>
            <a:r>
              <a:rPr lang="de-DE" dirty="0">
                <a:latin typeface="Arial" panose="020B0604020202020204" pitchFamily="34" charset="0"/>
                <a:cs typeface="Arial" panose="020B0604020202020204" pitchFamily="34" charset="0"/>
              </a:rPr>
              <a:t>Wir wollen, dass Sie uns und unsere Arbeit kennenlernen.</a:t>
            </a:r>
          </a:p>
          <a:p>
            <a:pPr marL="45720" indent="0">
              <a:buNone/>
            </a:pPr>
            <a:r>
              <a:rPr lang="de-DE" dirty="0">
                <a:latin typeface="Arial" panose="020B0604020202020204" pitchFamily="34" charset="0"/>
                <a:cs typeface="Arial" panose="020B0604020202020204" pitchFamily="34" charset="0"/>
              </a:rPr>
              <a:t>Dabei ist uns wichtig, dass Sie erkennen,</a:t>
            </a:r>
          </a:p>
          <a:p>
            <a:pPr lvl="0">
              <a:buFont typeface="Wingdings" panose="05000000000000000000" pitchFamily="2" charset="2"/>
              <a:buChar char="§"/>
            </a:pPr>
            <a:r>
              <a:rPr lang="de-DE" dirty="0">
                <a:latin typeface="Arial" panose="020B0604020202020204" pitchFamily="34" charset="0"/>
                <a:cs typeface="Arial" panose="020B0604020202020204" pitchFamily="34" charset="0"/>
              </a:rPr>
              <a:t>dass wir nach dem niedersächsischen Orientierungsplan für Bildung und Erziehung im Elementarbereich arbeiten </a:t>
            </a:r>
          </a:p>
          <a:p>
            <a:pPr lvl="0">
              <a:buFont typeface="Wingdings" panose="05000000000000000000" pitchFamily="2" charset="2"/>
              <a:buChar char="§"/>
            </a:pPr>
            <a:r>
              <a:rPr lang="de-DE" dirty="0">
                <a:latin typeface="Arial" panose="020B0604020202020204" pitchFamily="34" charset="0"/>
                <a:cs typeface="Arial" panose="020B0604020202020204" pitchFamily="34" charset="0"/>
              </a:rPr>
              <a:t>dass wir unsere Arbeit nach festgelegten Zielen und Prinzipien ausrichten </a:t>
            </a:r>
          </a:p>
          <a:p>
            <a:pPr lvl="0">
              <a:buFont typeface="Wingdings" panose="05000000000000000000" pitchFamily="2" charset="2"/>
              <a:buChar char="§"/>
            </a:pPr>
            <a:r>
              <a:rPr lang="de-DE" dirty="0">
                <a:latin typeface="Arial" panose="020B0604020202020204" pitchFamily="34" charset="0"/>
                <a:cs typeface="Arial" panose="020B0604020202020204" pitchFamily="34" charset="0"/>
              </a:rPr>
              <a:t>dass wir das Kind in den Mittelpunkt unserer Arbeit stellen</a:t>
            </a:r>
          </a:p>
          <a:p>
            <a:pPr lvl="0">
              <a:buFont typeface="Wingdings" panose="05000000000000000000" pitchFamily="2" charset="2"/>
              <a:buChar char="§"/>
            </a:pPr>
            <a:r>
              <a:rPr lang="de-DE" dirty="0">
                <a:latin typeface="Arial" panose="020B0604020202020204" pitchFamily="34" charset="0"/>
                <a:cs typeface="Arial" panose="020B0604020202020204" pitchFamily="34" charset="0"/>
              </a:rPr>
              <a:t>dass wir nicht stehenbleiben, sondern uns immer weiterentwickeln </a:t>
            </a:r>
          </a:p>
          <a:p>
            <a:pPr marL="45720" indent="0">
              <a:buNone/>
            </a:pPr>
            <a:r>
              <a:rPr lang="de-DE" dirty="0">
                <a:latin typeface="Arial" panose="020B0604020202020204" pitchFamily="34" charset="0"/>
                <a:cs typeface="Arial" panose="020B0604020202020204" pitchFamily="34" charset="0"/>
              </a:rPr>
              <a:t>Wir verstehen unsere Konzeption als Leitfaden und Grundlage unserer pädagogischen Arbeit. Die pädagogische Konzeption stellt unsere Tätigkeiten innerhalb der Einrichtung dar. Sie ist Informationsquelle und Basis für Eltern, Mitarbeiter und alle anderen Interessierten. </a:t>
            </a:r>
          </a:p>
          <a:p>
            <a:pPr marL="45720" indent="0">
              <a:buNone/>
            </a:pPr>
            <a:r>
              <a:rPr lang="de-DE" dirty="0">
                <a:latin typeface="Arial" panose="020B0604020202020204" pitchFamily="34" charset="0"/>
                <a:cs typeface="Arial" panose="020B0604020202020204" pitchFamily="34" charset="0"/>
              </a:rPr>
              <a:t>Wir freuen uns sehr, dass Sie Interesse an unserer Einrichtung und somit an unserer pädagogischen Konzeption zeigen. Seien Sie neugierig auf die einzelnen Themenbereiche. Nehmen Sie sich Zeit oder blättern Sie einfach einmal durch, um einen Überblick zu erhalten. </a:t>
            </a:r>
          </a:p>
          <a:p>
            <a:pPr marL="45720" indent="0">
              <a:buNone/>
            </a:pPr>
            <a:r>
              <a:rPr lang="de-DE" dirty="0">
                <a:latin typeface="Arial" panose="020B0604020202020204" pitchFamily="34" charset="0"/>
                <a:cs typeface="Arial" panose="020B0604020202020204" pitchFamily="34" charset="0"/>
              </a:rPr>
              <a:t>Wir hoffen, dass wir damit den Leser*innen und Lesern einen umfassenden Einblick in unsere Arbeit gewähren können. </a:t>
            </a:r>
          </a:p>
          <a:p>
            <a:pPr marL="45720" indent="0">
              <a:buNone/>
            </a:pPr>
            <a:r>
              <a:rPr lang="de-DE" dirty="0">
                <a:latin typeface="Arial" panose="020B0604020202020204" pitchFamily="34" charset="0"/>
                <a:cs typeface="Arial" panose="020B0604020202020204" pitchFamily="34" charset="0"/>
              </a:rPr>
              <a:t>Sollten sich Fragen oder Unklarheiten ergeben, so stehen wir Ihnen gerne zur Verfügung.</a:t>
            </a:r>
          </a:p>
          <a:p>
            <a:endParaRPr lang="de-DE" dirty="0"/>
          </a:p>
        </p:txBody>
      </p:sp>
    </p:spTree>
    <p:extLst>
      <p:ext uri="{BB962C8B-B14F-4D97-AF65-F5344CB8AC3E}">
        <p14:creationId xmlns:p14="http://schemas.microsoft.com/office/powerpoint/2010/main" val="158579376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5DEC2-3CE6-403C-843D-B88A8A456CA0}"/>
              </a:ext>
            </a:extLst>
          </p:cNvPr>
          <p:cNvSpPr>
            <a:spLocks noGrp="1"/>
          </p:cNvSpPr>
          <p:nvPr>
            <p:ph type="title"/>
          </p:nvPr>
        </p:nvSpPr>
        <p:spPr>
          <a:xfrm>
            <a:off x="1143000" y="609600"/>
            <a:ext cx="9875520" cy="1356360"/>
          </a:xfrm>
        </p:spPr>
        <p:txBody>
          <a:bodyPr rtlCol="0">
            <a:normAutofit/>
          </a:bodyPr>
          <a:lstStyle/>
          <a:p>
            <a:pPr rtl="0"/>
            <a:r>
              <a:rPr lang="de-DE" dirty="0"/>
              <a:t>Wir sind vom Bistum Osnabrück zertifiziert als </a:t>
            </a:r>
          </a:p>
        </p:txBody>
      </p:sp>
      <p:pic>
        <p:nvPicPr>
          <p:cNvPr id="2052" name="Picture 4" descr="Haus für Kinder und Familien">
            <a:extLst>
              <a:ext uri="{FF2B5EF4-FFF2-40B4-BE49-F238E27FC236}">
                <a16:creationId xmlns:a16="http://schemas.microsoft.com/office/drawing/2014/main" id="{18489016-9ECA-4CD6-A51D-56A32FE157F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14178" y="2822846"/>
            <a:ext cx="5710949" cy="186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8489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888E1-1C83-45CD-94C1-01CE6D18A71C}"/>
              </a:ext>
            </a:extLst>
          </p:cNvPr>
          <p:cNvSpPr>
            <a:spLocks noGrp="1"/>
          </p:cNvSpPr>
          <p:nvPr>
            <p:ph type="title"/>
          </p:nvPr>
        </p:nvSpPr>
        <p:spPr>
          <a:xfrm>
            <a:off x="4775612" y="609600"/>
            <a:ext cx="6693061" cy="1356360"/>
          </a:xfrm>
        </p:spPr>
        <p:txBody>
          <a:bodyPr rtlCol="0">
            <a:normAutofit/>
          </a:bodyPr>
          <a:lstStyle/>
          <a:p>
            <a:pPr rtl="0"/>
            <a:r>
              <a:rPr lang="de-DE" dirty="0"/>
              <a:t> </a:t>
            </a:r>
          </a:p>
        </p:txBody>
      </p:sp>
      <p:sp>
        <p:nvSpPr>
          <p:cNvPr id="6" name="Pfeil: nach rechts 5">
            <a:extLst>
              <a:ext uri="{FF2B5EF4-FFF2-40B4-BE49-F238E27FC236}">
                <a16:creationId xmlns:a16="http://schemas.microsoft.com/office/drawing/2014/main" id="{138EECF4-94A7-482F-8FD3-EDAF32BC1967}"/>
              </a:ext>
            </a:extLst>
          </p:cNvPr>
          <p:cNvSpPr/>
          <p:nvPr/>
        </p:nvSpPr>
        <p:spPr>
          <a:xfrm>
            <a:off x="1563622" y="2398040"/>
            <a:ext cx="2889506" cy="15813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Arial" panose="020B0604020202020204" pitchFamily="34" charset="0"/>
                <a:cs typeface="Arial" panose="020B0604020202020204" pitchFamily="34" charset="0"/>
              </a:rPr>
              <a:t>Eltern erfahren Unterstützung in ihrer Rolle, insbesondere in Erziehung, Bildung und Betreuung der Kinder</a:t>
            </a:r>
            <a:endParaRPr lang="de-DE" sz="1200" dirty="0">
              <a:latin typeface="Arial" panose="020B0604020202020204" pitchFamily="34" charset="0"/>
              <a:cs typeface="Arial" panose="020B0604020202020204" pitchFamily="34" charset="0"/>
            </a:endParaRPr>
          </a:p>
        </p:txBody>
      </p:sp>
      <p:sp>
        <p:nvSpPr>
          <p:cNvPr id="11" name="Pfeil: nach rechts 10">
            <a:extLst>
              <a:ext uri="{FF2B5EF4-FFF2-40B4-BE49-F238E27FC236}">
                <a16:creationId xmlns:a16="http://schemas.microsoft.com/office/drawing/2014/main" id="{A719F105-3086-4CB8-96DF-81411E136882}"/>
              </a:ext>
            </a:extLst>
          </p:cNvPr>
          <p:cNvSpPr/>
          <p:nvPr/>
        </p:nvSpPr>
        <p:spPr>
          <a:xfrm>
            <a:off x="1563621" y="4072467"/>
            <a:ext cx="2889505" cy="1514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Arial" panose="020B0604020202020204" pitchFamily="34" charset="0"/>
                <a:cs typeface="Arial" panose="020B0604020202020204" pitchFamily="34" charset="0"/>
              </a:rPr>
              <a:t>Im Mittelpunkt der Arbeit steht das Kind </a:t>
            </a:r>
          </a:p>
        </p:txBody>
      </p:sp>
      <p:sp>
        <p:nvSpPr>
          <p:cNvPr id="13" name="Pfeil: nach rechts 12">
            <a:extLst>
              <a:ext uri="{FF2B5EF4-FFF2-40B4-BE49-F238E27FC236}">
                <a16:creationId xmlns:a16="http://schemas.microsoft.com/office/drawing/2014/main" id="{3F0570C1-5098-40E2-8968-3C5817416A1B}"/>
              </a:ext>
            </a:extLst>
          </p:cNvPr>
          <p:cNvSpPr/>
          <p:nvPr/>
        </p:nvSpPr>
        <p:spPr>
          <a:xfrm>
            <a:off x="1563622" y="857854"/>
            <a:ext cx="2889845" cy="14471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Arial" panose="020B0604020202020204" pitchFamily="34" charset="0"/>
                <a:cs typeface="Arial" panose="020B0604020202020204" pitchFamily="34" charset="0"/>
              </a:rPr>
              <a:t>Eltern und Kinder werden an Entscheidungsprozessen beteiligt</a:t>
            </a:r>
          </a:p>
        </p:txBody>
      </p:sp>
      <p:sp>
        <p:nvSpPr>
          <p:cNvPr id="16" name="Pfeil: nach links 15">
            <a:extLst>
              <a:ext uri="{FF2B5EF4-FFF2-40B4-BE49-F238E27FC236}">
                <a16:creationId xmlns:a16="http://schemas.microsoft.com/office/drawing/2014/main" id="{9178D12A-C0A4-47C7-B07D-BFFE1AA05659}"/>
              </a:ext>
            </a:extLst>
          </p:cNvPr>
          <p:cNvSpPr/>
          <p:nvPr/>
        </p:nvSpPr>
        <p:spPr>
          <a:xfrm>
            <a:off x="8008047" y="948652"/>
            <a:ext cx="2779775" cy="13563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Arial" panose="020B0604020202020204" pitchFamily="34" charset="0"/>
                <a:cs typeface="Arial" panose="020B0604020202020204" pitchFamily="34" charset="0"/>
              </a:rPr>
              <a:t>Anlaufstelle für die ganze Familie</a:t>
            </a:r>
          </a:p>
        </p:txBody>
      </p:sp>
      <p:sp>
        <p:nvSpPr>
          <p:cNvPr id="17" name="Pfeil: nach links 16">
            <a:extLst>
              <a:ext uri="{FF2B5EF4-FFF2-40B4-BE49-F238E27FC236}">
                <a16:creationId xmlns:a16="http://schemas.microsoft.com/office/drawing/2014/main" id="{955CB3F4-63F2-452F-8623-00E5EDA9F57E}"/>
              </a:ext>
            </a:extLst>
          </p:cNvPr>
          <p:cNvSpPr/>
          <p:nvPr/>
        </p:nvSpPr>
        <p:spPr>
          <a:xfrm>
            <a:off x="8008048" y="2475362"/>
            <a:ext cx="2779775" cy="14277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Arial" panose="020B0604020202020204" pitchFamily="34" charset="0"/>
                <a:cs typeface="Arial" panose="020B0604020202020204" pitchFamily="34" charset="0"/>
              </a:rPr>
              <a:t>Vernetzung von Kindertagesstätte und katholischer Gemeinde</a:t>
            </a:r>
          </a:p>
        </p:txBody>
      </p:sp>
      <p:sp>
        <p:nvSpPr>
          <p:cNvPr id="18" name="Pfeil: nach links 17">
            <a:extLst>
              <a:ext uri="{FF2B5EF4-FFF2-40B4-BE49-F238E27FC236}">
                <a16:creationId xmlns:a16="http://schemas.microsoft.com/office/drawing/2014/main" id="{DA43BF48-6826-4C29-A878-796104BBF7A4}"/>
              </a:ext>
            </a:extLst>
          </p:cNvPr>
          <p:cNvSpPr/>
          <p:nvPr/>
        </p:nvSpPr>
        <p:spPr>
          <a:xfrm>
            <a:off x="8008048" y="3965607"/>
            <a:ext cx="2779776" cy="15813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Arial" panose="020B0604020202020204" pitchFamily="34" charset="0"/>
                <a:cs typeface="Arial" panose="020B0604020202020204" pitchFamily="34" charset="0"/>
              </a:rPr>
              <a:t>Bei uns sind alle Kinder, unabhängig von Herkunft und Religionszugehörigkeit, herzlich willkommen</a:t>
            </a:r>
          </a:p>
        </p:txBody>
      </p:sp>
      <p:sp>
        <p:nvSpPr>
          <p:cNvPr id="21" name="Textfeld 20">
            <a:extLst>
              <a:ext uri="{FF2B5EF4-FFF2-40B4-BE49-F238E27FC236}">
                <a16:creationId xmlns:a16="http://schemas.microsoft.com/office/drawing/2014/main" id="{F02680F8-6840-475F-BBD7-747CE9DB92A7}"/>
              </a:ext>
            </a:extLst>
          </p:cNvPr>
          <p:cNvSpPr txBox="1"/>
          <p:nvPr/>
        </p:nvSpPr>
        <p:spPr>
          <a:xfrm>
            <a:off x="5024246" y="1863993"/>
            <a:ext cx="2302954" cy="2800767"/>
          </a:xfrm>
          <a:prstGeom prst="rect">
            <a:avLst/>
          </a:prstGeom>
          <a:noFill/>
        </p:spPr>
        <p:txBody>
          <a:bodyPr wrap="square" rtlCol="0">
            <a:spAutoFit/>
          </a:bodyPr>
          <a:lstStyle/>
          <a:p>
            <a:pPr algn="ctr"/>
            <a:r>
              <a:rPr lang="de-DE" sz="4400" dirty="0"/>
              <a:t>Das</a:t>
            </a:r>
          </a:p>
          <a:p>
            <a:pPr algn="ctr"/>
            <a:r>
              <a:rPr lang="de-DE" sz="4400" dirty="0"/>
              <a:t>bedeutet</a:t>
            </a:r>
          </a:p>
          <a:p>
            <a:pPr algn="ctr"/>
            <a:r>
              <a:rPr lang="de-DE" sz="4400" dirty="0"/>
              <a:t>für </a:t>
            </a:r>
          </a:p>
          <a:p>
            <a:pPr algn="ctr"/>
            <a:r>
              <a:rPr lang="de-DE" sz="4400" dirty="0"/>
              <a:t>uns</a:t>
            </a:r>
          </a:p>
        </p:txBody>
      </p:sp>
    </p:spTree>
    <p:extLst>
      <p:ext uri="{BB962C8B-B14F-4D97-AF65-F5344CB8AC3E}">
        <p14:creationId xmlns:p14="http://schemas.microsoft.com/office/powerpoint/2010/main" val="119476730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43B3DA7-79C5-45AC-BD69-8E64ED88D3CC}"/>
              </a:ext>
            </a:extLst>
          </p:cNvPr>
          <p:cNvSpPr/>
          <p:nvPr/>
        </p:nvSpPr>
        <p:spPr>
          <a:xfrm>
            <a:off x="3048000" y="2118897"/>
            <a:ext cx="7063154" cy="2547172"/>
          </a:xfrm>
          <a:prstGeom prst="rect">
            <a:avLst/>
          </a:prstGeom>
        </p:spPr>
        <p:txBody>
          <a:bodyPr wrap="square">
            <a:spAutoFit/>
          </a:bodyPr>
          <a:lstStyle/>
          <a:p>
            <a:pPr>
              <a:lnSpc>
                <a:spcPct val="115000"/>
              </a:lnSpc>
              <a:spcAft>
                <a:spcPts val="0"/>
              </a:spcAft>
              <a:tabLst>
                <a:tab pos="1362075" algn="l"/>
              </a:tabLst>
            </a:pPr>
            <a:r>
              <a:rPr lang="de-DE" sz="2000" dirty="0">
                <a:latin typeface="Arial" panose="020B0604020202020204" pitchFamily="34" charset="0"/>
                <a:ea typeface="Times New Roman" panose="02020603050405020304" pitchFamily="18" charset="0"/>
                <a:cs typeface="Times New Roman" panose="02020603050405020304" pitchFamily="18" charset="0"/>
              </a:rPr>
              <a:t>Unsere Kindertagesstätte/Krippe St. Anna befindet sich in einer ländlichen Umgebung. Er liegt zentral im Ortskern von Twistringen. Die Stadt Twistringen besteht aus 8 Ortsteile = </a:t>
            </a:r>
            <a:r>
              <a:rPr lang="de-DE" sz="2000" dirty="0" err="1">
                <a:latin typeface="Arial" panose="020B0604020202020204" pitchFamily="34" charset="0"/>
                <a:ea typeface="Times New Roman" panose="02020603050405020304" pitchFamily="18" charset="0"/>
                <a:cs typeface="Times New Roman" panose="02020603050405020304" pitchFamily="18" charset="0"/>
              </a:rPr>
              <a:t>Abbenhausen</a:t>
            </a:r>
            <a:r>
              <a:rPr lang="de-DE" sz="2000" dirty="0">
                <a:latin typeface="Arial" panose="020B0604020202020204" pitchFamily="34" charset="0"/>
                <a:ea typeface="Times New Roman" panose="02020603050405020304" pitchFamily="18" charset="0"/>
                <a:cs typeface="Times New Roman" panose="02020603050405020304" pitchFamily="18" charset="0"/>
              </a:rPr>
              <a:t>, </a:t>
            </a:r>
            <a:r>
              <a:rPr lang="de-DE" sz="2000" dirty="0" err="1">
                <a:latin typeface="Arial" panose="020B0604020202020204" pitchFamily="34" charset="0"/>
                <a:ea typeface="Times New Roman" panose="02020603050405020304" pitchFamily="18" charset="0"/>
                <a:cs typeface="Times New Roman" panose="02020603050405020304" pitchFamily="18" charset="0"/>
              </a:rPr>
              <a:t>Marhorst</a:t>
            </a:r>
            <a:r>
              <a:rPr lang="de-DE" sz="2000" dirty="0">
                <a:latin typeface="Arial" panose="020B0604020202020204" pitchFamily="34" charset="0"/>
                <a:ea typeface="Times New Roman" panose="02020603050405020304" pitchFamily="18" charset="0"/>
                <a:cs typeface="Times New Roman" panose="02020603050405020304" pitchFamily="18" charset="0"/>
              </a:rPr>
              <a:t>, Heiligenloh, </a:t>
            </a:r>
            <a:r>
              <a:rPr lang="de-DE" sz="2000" dirty="0" err="1">
                <a:latin typeface="Arial" panose="020B0604020202020204" pitchFamily="34" charset="0"/>
                <a:ea typeface="Times New Roman" panose="02020603050405020304" pitchFamily="18" charset="0"/>
                <a:cs typeface="Times New Roman" panose="02020603050405020304" pitchFamily="18" charset="0"/>
              </a:rPr>
              <a:t>Mörsen</a:t>
            </a:r>
            <a:r>
              <a:rPr lang="de-DE" sz="2000" dirty="0">
                <a:latin typeface="Arial" panose="020B0604020202020204" pitchFamily="34" charset="0"/>
                <a:ea typeface="Times New Roman" panose="02020603050405020304" pitchFamily="18" charset="0"/>
                <a:cs typeface="Times New Roman" panose="02020603050405020304" pitchFamily="18" charset="0"/>
              </a:rPr>
              <a:t>, </a:t>
            </a:r>
            <a:r>
              <a:rPr lang="de-DE" sz="2000" dirty="0" err="1">
                <a:latin typeface="Arial" panose="020B0604020202020204" pitchFamily="34" charset="0"/>
                <a:ea typeface="Times New Roman" panose="02020603050405020304" pitchFamily="18" charset="0"/>
                <a:cs typeface="Times New Roman" panose="02020603050405020304" pitchFamily="18" charset="0"/>
              </a:rPr>
              <a:t>Natenstedt</a:t>
            </a:r>
            <a:r>
              <a:rPr lang="de-DE" sz="2000" dirty="0">
                <a:latin typeface="Arial" panose="020B0604020202020204" pitchFamily="34" charset="0"/>
                <a:ea typeface="Times New Roman" panose="02020603050405020304" pitchFamily="18" charset="0"/>
                <a:cs typeface="Times New Roman" panose="02020603050405020304" pitchFamily="18" charset="0"/>
              </a:rPr>
              <a:t>, Scharrendorf, Stelle, Twistringen. M erfüllt mit seinen rd. 13.000 Einwohnern die von der Raumordnung zugewiesene Funktion eines Grundzentrums.</a:t>
            </a:r>
            <a:endParaRPr lang="de-DE"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itel 2">
            <a:extLst>
              <a:ext uri="{FF2B5EF4-FFF2-40B4-BE49-F238E27FC236}">
                <a16:creationId xmlns:a16="http://schemas.microsoft.com/office/drawing/2014/main" id="{EE7C8741-2DBD-4E38-A142-C6162861D077}"/>
              </a:ext>
            </a:extLst>
          </p:cNvPr>
          <p:cNvSpPr>
            <a:spLocks noGrp="1"/>
          </p:cNvSpPr>
          <p:nvPr>
            <p:ph type="title"/>
          </p:nvPr>
        </p:nvSpPr>
        <p:spPr/>
        <p:txBody>
          <a:bodyPr/>
          <a:lstStyle/>
          <a:p>
            <a:r>
              <a:rPr lang="de-DE" dirty="0"/>
              <a:t>Wo finden Sie uns?</a:t>
            </a:r>
          </a:p>
        </p:txBody>
      </p:sp>
    </p:spTree>
    <p:extLst>
      <p:ext uri="{BB962C8B-B14F-4D97-AF65-F5344CB8AC3E}">
        <p14:creationId xmlns:p14="http://schemas.microsoft.com/office/powerpoint/2010/main" val="358329453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A9BD4E-F971-41D8-BDA3-3EF79F7CFBFE}"/>
              </a:ext>
            </a:extLst>
          </p:cNvPr>
          <p:cNvSpPr>
            <a:spLocks noGrp="1"/>
          </p:cNvSpPr>
          <p:nvPr>
            <p:ph type="title"/>
          </p:nvPr>
        </p:nvSpPr>
        <p:spPr/>
        <p:txBody>
          <a:bodyPr/>
          <a:lstStyle/>
          <a:p>
            <a:r>
              <a:rPr lang="de-DE" dirty="0"/>
              <a:t>Wir stellen uns vor</a:t>
            </a:r>
          </a:p>
        </p:txBody>
      </p:sp>
      <p:pic>
        <p:nvPicPr>
          <p:cNvPr id="6" name="Grafik 5">
            <a:extLst>
              <a:ext uri="{FF2B5EF4-FFF2-40B4-BE49-F238E27FC236}">
                <a16:creationId xmlns:a16="http://schemas.microsoft.com/office/drawing/2014/main" id="{090A57C8-FC44-4B51-89EB-9258F607E019}"/>
              </a:ext>
            </a:extLst>
          </p:cNvPr>
          <p:cNvPicPr>
            <a:picLocks noChangeAspect="1"/>
          </p:cNvPicPr>
          <p:nvPr/>
        </p:nvPicPr>
        <p:blipFill>
          <a:blip r:embed="rId2"/>
          <a:stretch>
            <a:fillRect/>
          </a:stretch>
        </p:blipFill>
        <p:spPr>
          <a:xfrm>
            <a:off x="5521226" y="4066394"/>
            <a:ext cx="1015020" cy="1512000"/>
          </a:xfrm>
          <a:prstGeom prst="rect">
            <a:avLst/>
          </a:prstGeom>
        </p:spPr>
      </p:pic>
      <p:pic>
        <p:nvPicPr>
          <p:cNvPr id="11" name="Grafik 10">
            <a:extLst>
              <a:ext uri="{FF2B5EF4-FFF2-40B4-BE49-F238E27FC236}">
                <a16:creationId xmlns:a16="http://schemas.microsoft.com/office/drawing/2014/main" id="{B3D4DF98-F5A6-435C-B7D4-C8E1912F284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9909" y="1544421"/>
            <a:ext cx="1008000" cy="1512000"/>
          </a:xfrm>
          <a:prstGeom prst="rect">
            <a:avLst/>
          </a:prstGeom>
          <a:noFill/>
          <a:ln>
            <a:noFill/>
          </a:ln>
        </p:spPr>
      </p:pic>
      <p:pic>
        <p:nvPicPr>
          <p:cNvPr id="12" name="Grafik 11" descr="C:\Users\Christel\Desktop\Christel\Personal\Bilder Personal\Neuer Ordner\Andreas Beuke.jpg">
            <a:extLst>
              <a:ext uri="{FF2B5EF4-FFF2-40B4-BE49-F238E27FC236}">
                <a16:creationId xmlns:a16="http://schemas.microsoft.com/office/drawing/2014/main" id="{ACFA8C72-059B-439D-9547-3CFB642048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7995" y="1544421"/>
            <a:ext cx="1008000" cy="1512000"/>
          </a:xfrm>
          <a:prstGeom prst="rect">
            <a:avLst/>
          </a:prstGeom>
          <a:noFill/>
          <a:ln>
            <a:noFill/>
          </a:ln>
        </p:spPr>
      </p:pic>
      <p:pic>
        <p:nvPicPr>
          <p:cNvPr id="18" name="Grafik 17">
            <a:extLst>
              <a:ext uri="{FF2B5EF4-FFF2-40B4-BE49-F238E27FC236}">
                <a16:creationId xmlns:a16="http://schemas.microsoft.com/office/drawing/2014/main" id="{F0B4713A-5AB8-436C-8614-D6EC85F0D1AC}"/>
              </a:ext>
            </a:extLst>
          </p:cNvPr>
          <p:cNvPicPr>
            <a:picLocks noChangeAspect="1"/>
          </p:cNvPicPr>
          <p:nvPr/>
        </p:nvPicPr>
        <p:blipFill>
          <a:blip r:embed="rId5"/>
          <a:stretch>
            <a:fillRect/>
          </a:stretch>
        </p:blipFill>
        <p:spPr>
          <a:xfrm>
            <a:off x="2353120" y="1521817"/>
            <a:ext cx="1148940" cy="1512000"/>
          </a:xfrm>
          <a:prstGeom prst="rect">
            <a:avLst/>
          </a:prstGeom>
        </p:spPr>
      </p:pic>
      <p:pic>
        <p:nvPicPr>
          <p:cNvPr id="22" name="Grafik 21" descr="C:\Users\Christel\Desktop\Christel\Personal\Bilder Personal\Neuer Ordner\Anika Döpkens.jpg">
            <a:extLst>
              <a:ext uri="{FF2B5EF4-FFF2-40B4-BE49-F238E27FC236}">
                <a16:creationId xmlns:a16="http://schemas.microsoft.com/office/drawing/2014/main" id="{A560B523-6C3D-4756-ABD3-19506B526CC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6322" y="4013311"/>
            <a:ext cx="1008000" cy="1512000"/>
          </a:xfrm>
          <a:prstGeom prst="rect">
            <a:avLst/>
          </a:prstGeom>
          <a:noFill/>
          <a:ln>
            <a:noFill/>
          </a:ln>
        </p:spPr>
      </p:pic>
      <p:sp>
        <p:nvSpPr>
          <p:cNvPr id="25" name="Textfeld 24">
            <a:extLst>
              <a:ext uri="{FF2B5EF4-FFF2-40B4-BE49-F238E27FC236}">
                <a16:creationId xmlns:a16="http://schemas.microsoft.com/office/drawing/2014/main" id="{9EE974D7-34BD-4165-9697-2ED5AAEACF81}"/>
              </a:ext>
            </a:extLst>
          </p:cNvPr>
          <p:cNvSpPr txBox="1"/>
          <p:nvPr/>
        </p:nvSpPr>
        <p:spPr>
          <a:xfrm>
            <a:off x="5518273" y="3483863"/>
            <a:ext cx="976627" cy="374903"/>
          </a:xfrm>
          <a:prstGeom prst="rect">
            <a:avLst/>
          </a:prstGeom>
          <a:noFill/>
        </p:spPr>
        <p:txBody>
          <a:bodyPr wrap="square" rtlCol="0">
            <a:spAutoFit/>
          </a:bodyPr>
          <a:lstStyle/>
          <a:p>
            <a:endParaRPr lang="de-DE" dirty="0"/>
          </a:p>
        </p:txBody>
      </p:sp>
      <p:sp>
        <p:nvSpPr>
          <p:cNvPr id="26" name="Textfeld 25">
            <a:extLst>
              <a:ext uri="{FF2B5EF4-FFF2-40B4-BE49-F238E27FC236}">
                <a16:creationId xmlns:a16="http://schemas.microsoft.com/office/drawing/2014/main" id="{4312E6CE-C00A-425E-81ED-C1A618E53943}"/>
              </a:ext>
            </a:extLst>
          </p:cNvPr>
          <p:cNvSpPr txBox="1"/>
          <p:nvPr/>
        </p:nvSpPr>
        <p:spPr>
          <a:xfrm>
            <a:off x="2573054" y="3547872"/>
            <a:ext cx="976627" cy="374903"/>
          </a:xfrm>
          <a:prstGeom prst="rect">
            <a:avLst/>
          </a:prstGeom>
          <a:noFill/>
        </p:spPr>
        <p:txBody>
          <a:bodyPr wrap="square" rtlCol="0">
            <a:spAutoFit/>
          </a:bodyPr>
          <a:lstStyle/>
          <a:p>
            <a:endParaRPr lang="de-DE" dirty="0"/>
          </a:p>
        </p:txBody>
      </p:sp>
      <p:sp>
        <p:nvSpPr>
          <p:cNvPr id="27" name="Textfeld 26">
            <a:extLst>
              <a:ext uri="{FF2B5EF4-FFF2-40B4-BE49-F238E27FC236}">
                <a16:creationId xmlns:a16="http://schemas.microsoft.com/office/drawing/2014/main" id="{15DCAF83-7619-4F47-B15B-092EFE8EBAA8}"/>
              </a:ext>
            </a:extLst>
          </p:cNvPr>
          <p:cNvSpPr txBox="1"/>
          <p:nvPr/>
        </p:nvSpPr>
        <p:spPr>
          <a:xfrm>
            <a:off x="2483203" y="3027769"/>
            <a:ext cx="976627" cy="615553"/>
          </a:xfrm>
          <a:prstGeom prst="rect">
            <a:avLst/>
          </a:prstGeom>
          <a:noFill/>
        </p:spPr>
        <p:txBody>
          <a:bodyPr wrap="square" rtlCol="0">
            <a:spAutoFit/>
          </a:bodyPr>
          <a:lstStyle/>
          <a:p>
            <a:r>
              <a:rPr lang="de-DE" sz="1100" dirty="0">
                <a:latin typeface="Arial" panose="020B0604020202020204" pitchFamily="34" charset="0"/>
                <a:cs typeface="Arial" panose="020B0604020202020204" pitchFamily="34" charset="0"/>
              </a:rPr>
              <a:t>Pastor Dechant  </a:t>
            </a:r>
            <a:r>
              <a:rPr lang="de-DE" sz="1200" dirty="0">
                <a:latin typeface="Arial" panose="020B0604020202020204" pitchFamily="34" charset="0"/>
                <a:cs typeface="Arial" panose="020B0604020202020204" pitchFamily="34" charset="0"/>
              </a:rPr>
              <a:t>Kieslich</a:t>
            </a:r>
          </a:p>
        </p:txBody>
      </p:sp>
      <p:sp>
        <p:nvSpPr>
          <p:cNvPr id="28" name="Textfeld 27">
            <a:extLst>
              <a:ext uri="{FF2B5EF4-FFF2-40B4-BE49-F238E27FC236}">
                <a16:creationId xmlns:a16="http://schemas.microsoft.com/office/drawing/2014/main" id="{FBD8E91A-A187-46A2-96C8-A46458D01C35}"/>
              </a:ext>
            </a:extLst>
          </p:cNvPr>
          <p:cNvSpPr txBox="1"/>
          <p:nvPr/>
        </p:nvSpPr>
        <p:spPr>
          <a:xfrm>
            <a:off x="5412190" y="3027769"/>
            <a:ext cx="1082710" cy="600164"/>
          </a:xfrm>
          <a:prstGeom prst="rect">
            <a:avLst/>
          </a:prstGeom>
          <a:noFill/>
        </p:spPr>
        <p:txBody>
          <a:bodyPr wrap="square" rtlCol="0">
            <a:spAutoFit/>
          </a:bodyPr>
          <a:lstStyle/>
          <a:p>
            <a:r>
              <a:rPr lang="de-DE" sz="1100" dirty="0">
                <a:latin typeface="Arial" panose="020B0604020202020204" pitchFamily="34" charset="0"/>
                <a:cs typeface="Arial" panose="020B0604020202020204" pitchFamily="34" charset="0"/>
              </a:rPr>
              <a:t>Pastorale-koordinator*in Doris Rattay</a:t>
            </a:r>
          </a:p>
        </p:txBody>
      </p:sp>
      <p:sp>
        <p:nvSpPr>
          <p:cNvPr id="29" name="Textfeld 28">
            <a:extLst>
              <a:ext uri="{FF2B5EF4-FFF2-40B4-BE49-F238E27FC236}">
                <a16:creationId xmlns:a16="http://schemas.microsoft.com/office/drawing/2014/main" id="{8B707E3C-E660-4559-96EE-21D0C8781A2F}"/>
              </a:ext>
            </a:extLst>
          </p:cNvPr>
          <p:cNvSpPr txBox="1"/>
          <p:nvPr/>
        </p:nvSpPr>
        <p:spPr>
          <a:xfrm>
            <a:off x="8217268" y="3071150"/>
            <a:ext cx="1129454" cy="600164"/>
          </a:xfrm>
          <a:prstGeom prst="rect">
            <a:avLst/>
          </a:prstGeom>
          <a:noFill/>
        </p:spPr>
        <p:txBody>
          <a:bodyPr wrap="square" rtlCol="0">
            <a:spAutoFit/>
          </a:bodyPr>
          <a:lstStyle/>
          <a:p>
            <a:r>
              <a:rPr lang="de-DE" sz="1100" dirty="0" err="1">
                <a:latin typeface="Arial" panose="020B0604020202020204" pitchFamily="34" charset="0"/>
                <a:cs typeface="Arial" panose="020B0604020202020204" pitchFamily="34" charset="0"/>
              </a:rPr>
              <a:t>TrägervertreterAndreas</a:t>
            </a:r>
            <a:r>
              <a:rPr lang="de-DE" sz="1100" dirty="0">
                <a:latin typeface="Arial" panose="020B0604020202020204" pitchFamily="34" charset="0"/>
                <a:cs typeface="Arial" panose="020B0604020202020204" pitchFamily="34" charset="0"/>
              </a:rPr>
              <a:t> Beuke </a:t>
            </a:r>
          </a:p>
        </p:txBody>
      </p:sp>
      <p:sp>
        <p:nvSpPr>
          <p:cNvPr id="30" name="Textfeld 29">
            <a:extLst>
              <a:ext uri="{FF2B5EF4-FFF2-40B4-BE49-F238E27FC236}">
                <a16:creationId xmlns:a16="http://schemas.microsoft.com/office/drawing/2014/main" id="{A783ED0C-2D65-466D-A149-1DACA1D18F29}"/>
              </a:ext>
            </a:extLst>
          </p:cNvPr>
          <p:cNvSpPr txBox="1"/>
          <p:nvPr/>
        </p:nvSpPr>
        <p:spPr>
          <a:xfrm>
            <a:off x="3042918" y="5721127"/>
            <a:ext cx="976627" cy="830997"/>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Leitung</a:t>
            </a:r>
          </a:p>
          <a:p>
            <a:r>
              <a:rPr lang="de-DE" sz="1200" dirty="0">
                <a:latin typeface="Arial" panose="020B0604020202020204" pitchFamily="34" charset="0"/>
                <a:cs typeface="Arial" panose="020B0604020202020204" pitchFamily="34" charset="0"/>
              </a:rPr>
              <a:t>Christel Büscherhoff</a:t>
            </a:r>
          </a:p>
        </p:txBody>
      </p:sp>
      <p:sp>
        <p:nvSpPr>
          <p:cNvPr id="32" name="Textfeld 31">
            <a:extLst>
              <a:ext uri="{FF2B5EF4-FFF2-40B4-BE49-F238E27FC236}">
                <a16:creationId xmlns:a16="http://schemas.microsoft.com/office/drawing/2014/main" id="{C66361C5-A9FF-4107-8839-0887DFCD1478}"/>
              </a:ext>
            </a:extLst>
          </p:cNvPr>
          <p:cNvSpPr txBox="1"/>
          <p:nvPr/>
        </p:nvSpPr>
        <p:spPr>
          <a:xfrm>
            <a:off x="5592445" y="5715265"/>
            <a:ext cx="976627" cy="784830"/>
          </a:xfrm>
          <a:prstGeom prst="rect">
            <a:avLst/>
          </a:prstGeom>
          <a:noFill/>
        </p:spPr>
        <p:txBody>
          <a:bodyPr wrap="square" rtlCol="0">
            <a:spAutoFit/>
          </a:bodyPr>
          <a:lstStyle/>
          <a:p>
            <a:r>
              <a:rPr lang="de-DE" sz="1100" dirty="0" err="1">
                <a:latin typeface="Arial" panose="020B0604020202020204" pitchFamily="34" charset="0"/>
                <a:cs typeface="Arial" panose="020B0604020202020204" pitchFamily="34" charset="0"/>
              </a:rPr>
              <a:t>stellvertr</a:t>
            </a:r>
            <a:r>
              <a:rPr lang="de-DE" sz="1100" dirty="0">
                <a:latin typeface="Arial" panose="020B0604020202020204" pitchFamily="34" charset="0"/>
                <a:cs typeface="Arial" panose="020B0604020202020204" pitchFamily="34" charset="0"/>
              </a:rPr>
              <a:t>. Leitung </a:t>
            </a:r>
            <a:r>
              <a:rPr lang="de-DE" sz="1200" dirty="0">
                <a:latin typeface="Arial" panose="020B0604020202020204" pitchFamily="34" charset="0"/>
                <a:cs typeface="Arial" panose="020B0604020202020204" pitchFamily="34" charset="0"/>
              </a:rPr>
              <a:t>Marlene</a:t>
            </a:r>
            <a:r>
              <a:rPr lang="de-DE" sz="1100" dirty="0">
                <a:latin typeface="Arial" panose="020B0604020202020204" pitchFamily="34" charset="0"/>
                <a:cs typeface="Arial" panose="020B0604020202020204" pitchFamily="34" charset="0"/>
              </a:rPr>
              <a:t> Huntemann</a:t>
            </a:r>
          </a:p>
        </p:txBody>
      </p:sp>
      <p:sp>
        <p:nvSpPr>
          <p:cNvPr id="33" name="Textfeld 32">
            <a:extLst>
              <a:ext uri="{FF2B5EF4-FFF2-40B4-BE49-F238E27FC236}">
                <a16:creationId xmlns:a16="http://schemas.microsoft.com/office/drawing/2014/main" id="{87AE030B-6084-4DE1-B176-66750A45A2CA}"/>
              </a:ext>
            </a:extLst>
          </p:cNvPr>
          <p:cNvSpPr txBox="1"/>
          <p:nvPr/>
        </p:nvSpPr>
        <p:spPr>
          <a:xfrm>
            <a:off x="8246322" y="5649460"/>
            <a:ext cx="1129454" cy="600164"/>
          </a:xfrm>
          <a:prstGeom prst="rect">
            <a:avLst/>
          </a:prstGeom>
          <a:noFill/>
        </p:spPr>
        <p:txBody>
          <a:bodyPr wrap="square" rtlCol="0">
            <a:spAutoFit/>
          </a:bodyPr>
          <a:lstStyle/>
          <a:p>
            <a:r>
              <a:rPr lang="de-DE" sz="1100" dirty="0">
                <a:latin typeface="Arial" panose="020B0604020202020204" pitchFamily="34" charset="0"/>
                <a:cs typeface="Arial" panose="020B0604020202020204" pitchFamily="34" charset="0"/>
              </a:rPr>
              <a:t>Verwaltungs-</a:t>
            </a:r>
          </a:p>
          <a:p>
            <a:r>
              <a:rPr lang="de-DE" sz="1100" dirty="0">
                <a:latin typeface="Arial" panose="020B0604020202020204" pitchFamily="34" charset="0"/>
                <a:cs typeface="Arial" panose="020B0604020202020204" pitchFamily="34" charset="0"/>
              </a:rPr>
              <a:t>angestellte Anika Döpkens</a:t>
            </a:r>
          </a:p>
        </p:txBody>
      </p:sp>
      <p:pic>
        <p:nvPicPr>
          <p:cNvPr id="4" name="Grafik 3">
            <a:extLst>
              <a:ext uri="{FF2B5EF4-FFF2-40B4-BE49-F238E27FC236}">
                <a16:creationId xmlns:a16="http://schemas.microsoft.com/office/drawing/2014/main" id="{E41F9452-C7FB-41B0-A05B-9F5A5DEB493B}"/>
              </a:ext>
            </a:extLst>
          </p:cNvPr>
          <p:cNvPicPr>
            <a:picLocks noChangeAspect="1"/>
          </p:cNvPicPr>
          <p:nvPr/>
        </p:nvPicPr>
        <p:blipFill>
          <a:blip r:embed="rId7"/>
          <a:stretch>
            <a:fillRect/>
          </a:stretch>
        </p:blipFill>
        <p:spPr>
          <a:xfrm>
            <a:off x="2984576" y="4146882"/>
            <a:ext cx="1034969" cy="1541827"/>
          </a:xfrm>
          <a:prstGeom prst="rect">
            <a:avLst/>
          </a:prstGeom>
        </p:spPr>
      </p:pic>
    </p:spTree>
    <p:extLst>
      <p:ext uri="{BB962C8B-B14F-4D97-AF65-F5344CB8AC3E}">
        <p14:creationId xmlns:p14="http://schemas.microsoft.com/office/powerpoint/2010/main" val="60442217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23ABE4-8F1B-449B-8242-9D3F56D9938A}"/>
              </a:ext>
            </a:extLst>
          </p:cNvPr>
          <p:cNvSpPr>
            <a:spLocks noGrp="1"/>
          </p:cNvSpPr>
          <p:nvPr>
            <p:ph type="title"/>
          </p:nvPr>
        </p:nvSpPr>
        <p:spPr>
          <a:xfrm>
            <a:off x="1158240" y="2273146"/>
            <a:ext cx="9875520" cy="1356360"/>
          </a:xfrm>
        </p:spPr>
        <p:txBody>
          <a:bodyPr>
            <a:normAutofit/>
          </a:bodyPr>
          <a:lstStyle/>
          <a:p>
            <a:pPr algn="ctr"/>
            <a:r>
              <a:rPr lang="de-DE" sz="4800" dirty="0"/>
              <a:t>Grundlagen unserer Arbeit </a:t>
            </a:r>
          </a:p>
        </p:txBody>
      </p:sp>
    </p:spTree>
    <p:extLst>
      <p:ext uri="{BB962C8B-B14F-4D97-AF65-F5344CB8AC3E}">
        <p14:creationId xmlns:p14="http://schemas.microsoft.com/office/powerpoint/2010/main" val="4219827697"/>
      </p:ext>
    </p:extLst>
  </p:cSld>
  <p:clrMapOvr>
    <a:masterClrMapping/>
  </p:clrMapOvr>
  <p:transition spd="slow">
    <p:push dir="u"/>
  </p:transition>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5813238-AF3D-40EB-A3A4-550AB85131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4E1485-0760-4ABF-A612-28A97B86DF09}">
  <ds:schemaRefs>
    <ds:schemaRef ds:uri="http://schemas.microsoft.com/sharepoint/v3/contenttype/forms"/>
  </ds:schemaRefs>
</ds:datastoreItem>
</file>

<file path=customXml/itemProps3.xml><?xml version="1.0" encoding="utf-8"?>
<ds:datastoreItem xmlns:ds="http://schemas.openxmlformats.org/officeDocument/2006/customXml" ds:itemID="{4965EBD3-98B5-4FD2-8FAF-5D4022A9F7F4}">
  <ds:schemaRefs>
    <ds:schemaRef ds:uri="http://purl.org/dc/term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16c05727-aa75-4e4a-9b5f-8a80a1165891"/>
    <ds:schemaRef ds:uri="http://www.w3.org/XML/1998/namespace"/>
    <ds:schemaRef ds:uri="http://schemas.microsoft.com/office/infopath/2007/PartnerControls"/>
    <ds:schemaRef ds:uri="71af3243-3dd4-4a8d-8c0d-dd76da1f02a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Design für Reiseveranstalter</Template>
  <TotalTime>0</TotalTime>
  <Words>4401</Words>
  <Application>Microsoft Office PowerPoint</Application>
  <PresentationFormat>Breitbild</PresentationFormat>
  <Paragraphs>503</Paragraphs>
  <Slides>39</Slides>
  <Notes>5</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39</vt:i4>
      </vt:variant>
    </vt:vector>
  </HeadingPairs>
  <TitlesOfParts>
    <vt:vector size="44" baseType="lpstr">
      <vt:lpstr>Arial</vt:lpstr>
      <vt:lpstr>Calibri</vt:lpstr>
      <vt:lpstr>Corbel</vt:lpstr>
      <vt:lpstr>Wingdings</vt:lpstr>
      <vt:lpstr>Basis</vt:lpstr>
      <vt:lpstr>Konzeption der katholischen Kindertagesstätte  St. Anna Steller Str. 16, 27239 Twistringen Tel.: 04243 970691 e-mail: kita.st.anna@gemeindeverbund.de</vt:lpstr>
      <vt:lpstr>Träger: Pfarrei St. Anna Am Kirchhof 4 27239 Twistringen </vt:lpstr>
      <vt:lpstr>Vorwort Träger </vt:lpstr>
      <vt:lpstr>Herzlich Willkommen</vt:lpstr>
      <vt:lpstr>Wir sind vom Bistum Osnabrück zertifiziert als </vt:lpstr>
      <vt:lpstr> </vt:lpstr>
      <vt:lpstr>Wo finden Sie uns?</vt:lpstr>
      <vt:lpstr>Wir stellen uns vor</vt:lpstr>
      <vt:lpstr>Grundlagen unserer Arbeit </vt:lpstr>
      <vt:lpstr>Niedersächsischen Orientierungsplan für Bildung und Erziehung im Elementarbereich niedersächsischer Tageseinrichtungen für Kinder   </vt:lpstr>
      <vt:lpstr>Unser pädagogischer Ansatz</vt:lpstr>
      <vt:lpstr>Unser pädagogischer Ansatz </vt:lpstr>
      <vt:lpstr>Kinderschutzkonzept </vt:lpstr>
      <vt:lpstr>Unsere Verpflichtung:  Schutz und Prävention</vt:lpstr>
      <vt:lpstr>Ablaufschema bei Verdacht auf Kindeswohlgefährdung in der KiTa </vt:lpstr>
      <vt:lpstr>PowerPoint-Präsentation</vt:lpstr>
      <vt:lpstr>Partizipation in der Kindertagesstätte </vt:lpstr>
      <vt:lpstr>Elternpartnerschaft  Wir sehen uns als familienergänzende Einrichtung, in der sich die Kinder wohlfühlen und gut entwickeln können. Der Kontakt zu den Eltern ist uns wichtig. Zum Wohle Ihres Kindes ist eine gute Zusammenarbeit von Eltern und Erzieher*innen von Bedeutung</vt:lpstr>
      <vt:lpstr>Das Team </vt:lpstr>
      <vt:lpstr>Was macht uns aus?</vt:lpstr>
      <vt:lpstr>Wie setzten wir Teamarbeit um?</vt:lpstr>
      <vt:lpstr>PowerPoint-Präsentation</vt:lpstr>
      <vt:lpstr>PowerPoint-Präsentation</vt:lpstr>
      <vt:lpstr>Die Eingewöhnung in der KiTa St. Anna geschieht:</vt:lpstr>
      <vt:lpstr>PowerPoint-Präsentation</vt:lpstr>
      <vt:lpstr> </vt:lpstr>
      <vt:lpstr>Unser Betreuungsangebot </vt:lpstr>
      <vt:lpstr>PowerPoint-Präsentation</vt:lpstr>
      <vt:lpstr>PowerPoint-Präsentation</vt:lpstr>
      <vt:lpstr>Verschiedene Formen von Übergängen</vt:lpstr>
      <vt:lpstr>  vom Elternhaus in die Krippe………….    ………..…vom Elternhaus in den Kindergarten                 </vt:lpstr>
      <vt:lpstr> …vom Kindergarten in die Schule</vt:lpstr>
      <vt:lpstr>Besonderheit unserer KiTa</vt:lpstr>
      <vt:lpstr>Ernährungskonzept</vt:lpstr>
      <vt:lpstr>PowerPoint-Präsentation</vt:lpstr>
      <vt:lpstr>PowerPoint-Präsentation</vt:lpstr>
      <vt:lpstr>Schlussgedanken </vt:lpstr>
      <vt:lpstr>Für Ihre Aufmerksamkeit bekommen  Sie</vt:lpstr>
      <vt:lpstr>Impressum und Datenschutz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2022-07-27T05:20:45Z</dcterms:created>
  <dcterms:modified xsi:type="dcterms:W3CDTF">2022-09-13T18:05:09Z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